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57"/>
    <p:sldId id="257" r:id="rId58"/>
    <p:sldId id="258" r:id="rId59"/>
    <p:sldId id="259" r:id="rId60"/>
    <p:sldId id="260" r:id="rId61"/>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Public Sans" charset="1" panose="00000000000000000000"/>
      <p:regular r:id="rId10"/>
    </p:embeddedFont>
    <p:embeddedFont>
      <p:font typeface="Public Sans Bold" charset="1" panose="00000000000000000000"/>
      <p:regular r:id="rId11"/>
    </p:embeddedFont>
    <p:embeddedFont>
      <p:font typeface="Public Sans Italics" charset="1" panose="00000000000000000000"/>
      <p:regular r:id="rId12"/>
    </p:embeddedFont>
    <p:embeddedFont>
      <p:font typeface="Public Sans Bold Italics" charset="1" panose="00000000000000000000"/>
      <p:regular r:id="rId13"/>
    </p:embeddedFont>
    <p:embeddedFont>
      <p:font typeface="Public Sans Thin" charset="1" panose="00000000000000000000"/>
      <p:regular r:id="rId14"/>
    </p:embeddedFont>
    <p:embeddedFont>
      <p:font typeface="Public Sans Thin Italics" charset="1" panose="00000000000000000000"/>
      <p:regular r:id="rId15"/>
    </p:embeddedFont>
    <p:embeddedFont>
      <p:font typeface="Public Sans Medium" charset="1" panose="00000000000000000000"/>
      <p:regular r:id="rId16"/>
    </p:embeddedFont>
    <p:embeddedFont>
      <p:font typeface="Public Sans Medium Italics" charset="1" panose="00000000000000000000"/>
      <p:regular r:id="rId17"/>
    </p:embeddedFont>
    <p:embeddedFont>
      <p:font typeface="Public Sans Heavy" charset="1" panose="00000000000000000000"/>
      <p:regular r:id="rId18"/>
    </p:embeddedFont>
    <p:embeddedFont>
      <p:font typeface="Public Sans Heavy Italics" charset="1" panose="00000000000000000000"/>
      <p:regular r:id="rId19"/>
    </p:embeddedFont>
    <p:embeddedFont>
      <p:font typeface="Canva Sans" charset="1" panose="020B0503030501040103"/>
      <p:regular r:id="rId20"/>
    </p:embeddedFont>
    <p:embeddedFont>
      <p:font typeface="Canva Sans Bold" charset="1" panose="020B0803030501040103"/>
      <p:regular r:id="rId21"/>
    </p:embeddedFont>
    <p:embeddedFont>
      <p:font typeface="Canva Sans Italics" charset="1" panose="020B0503030501040103"/>
      <p:regular r:id="rId22"/>
    </p:embeddedFont>
    <p:embeddedFont>
      <p:font typeface="Canva Sans Bold Italics" charset="1" panose="020B0803030501040103"/>
      <p:regular r:id="rId23"/>
    </p:embeddedFont>
    <p:embeddedFont>
      <p:font typeface="Canva Sans Medium" charset="1" panose="020B0603030501040103"/>
      <p:regular r:id="rId24"/>
    </p:embeddedFont>
    <p:embeddedFont>
      <p:font typeface="Canva Sans Medium Italics" charset="1" panose="020B0603030501040103"/>
      <p:regular r:id="rId25"/>
    </p:embeddedFont>
    <p:embeddedFont>
      <p:font typeface="Open Sans" charset="1" panose="020B0606030504020204"/>
      <p:regular r:id="rId26"/>
    </p:embeddedFont>
    <p:embeddedFont>
      <p:font typeface="Open Sans Bold" charset="1" panose="020B0806030504020204"/>
      <p:regular r:id="rId27"/>
    </p:embeddedFont>
    <p:embeddedFont>
      <p:font typeface="Open Sans Italics" charset="1" panose="020B0606030504020204"/>
      <p:regular r:id="rId28"/>
    </p:embeddedFont>
    <p:embeddedFont>
      <p:font typeface="Open Sans Bold Italics" charset="1" panose="020B0806030504020204"/>
      <p:regular r:id="rId29"/>
    </p:embeddedFont>
    <p:embeddedFont>
      <p:font typeface="Open Sans Light" charset="1" panose="020B0306030504020204"/>
      <p:regular r:id="rId30"/>
    </p:embeddedFont>
    <p:embeddedFont>
      <p:font typeface="Open Sans Light Italics" charset="1" panose="020B0306030504020204"/>
      <p:regular r:id="rId31"/>
    </p:embeddedFont>
    <p:embeddedFont>
      <p:font typeface="Open Sans Ultra-Bold" charset="1" panose="00000000000000000000"/>
      <p:regular r:id="rId32"/>
    </p:embeddedFont>
    <p:embeddedFont>
      <p:font typeface="Open Sans Ultra-Bold Italics" charset="1" panose="00000000000000000000"/>
      <p:regular r:id="rId33"/>
    </p:embeddedFont>
    <p:embeddedFont>
      <p:font typeface="Montserrat" charset="1" panose="00000500000000000000"/>
      <p:regular r:id="rId34"/>
    </p:embeddedFont>
    <p:embeddedFont>
      <p:font typeface="Montserrat Bold" charset="1" panose="00000800000000000000"/>
      <p:regular r:id="rId35"/>
    </p:embeddedFont>
    <p:embeddedFont>
      <p:font typeface="Montserrat Italics" charset="1" panose="00000500000000000000"/>
      <p:regular r:id="rId36"/>
    </p:embeddedFont>
    <p:embeddedFont>
      <p:font typeface="Montserrat Bold Italics" charset="1" panose="00000800000000000000"/>
      <p:regular r:id="rId37"/>
    </p:embeddedFont>
    <p:embeddedFont>
      <p:font typeface="Montserrat Thin" charset="1" panose="00000300000000000000"/>
      <p:regular r:id="rId38"/>
    </p:embeddedFont>
    <p:embeddedFont>
      <p:font typeface="Montserrat Thin Italics" charset="1" panose="00000300000000000000"/>
      <p:regular r:id="rId39"/>
    </p:embeddedFont>
    <p:embeddedFont>
      <p:font typeface="Montserrat Extra-Light" charset="1" panose="00000300000000000000"/>
      <p:regular r:id="rId40"/>
    </p:embeddedFont>
    <p:embeddedFont>
      <p:font typeface="Montserrat Extra-Light Italics" charset="1" panose="00000300000000000000"/>
      <p:regular r:id="rId41"/>
    </p:embeddedFont>
    <p:embeddedFont>
      <p:font typeface="Montserrat Light" charset="1" panose="00000400000000000000"/>
      <p:regular r:id="rId42"/>
    </p:embeddedFont>
    <p:embeddedFont>
      <p:font typeface="Montserrat Light Italics" charset="1" panose="00000400000000000000"/>
      <p:regular r:id="rId43"/>
    </p:embeddedFont>
    <p:embeddedFont>
      <p:font typeface="Montserrat Medium" charset="1" panose="00000600000000000000"/>
      <p:regular r:id="rId44"/>
    </p:embeddedFont>
    <p:embeddedFont>
      <p:font typeface="Montserrat Medium Italics" charset="1" panose="00000600000000000000"/>
      <p:regular r:id="rId45"/>
    </p:embeddedFont>
    <p:embeddedFont>
      <p:font typeface="Montserrat Semi-Bold" charset="1" panose="00000700000000000000"/>
      <p:regular r:id="rId46"/>
    </p:embeddedFont>
    <p:embeddedFont>
      <p:font typeface="Montserrat Semi-Bold Italics" charset="1" panose="00000700000000000000"/>
      <p:regular r:id="rId47"/>
    </p:embeddedFont>
    <p:embeddedFont>
      <p:font typeface="Montserrat Ultra-Bold" charset="1" panose="00000900000000000000"/>
      <p:regular r:id="rId48"/>
    </p:embeddedFont>
    <p:embeddedFont>
      <p:font typeface="Montserrat Ultra-Bold Italics" charset="1" panose="00000900000000000000"/>
      <p:regular r:id="rId49"/>
    </p:embeddedFont>
    <p:embeddedFont>
      <p:font typeface="Montserrat Heavy" charset="1" panose="00000A00000000000000"/>
      <p:regular r:id="rId50"/>
    </p:embeddedFont>
    <p:embeddedFont>
      <p:font typeface="Montserrat Heavy Italics" charset="1" panose="00000A00000000000000"/>
      <p:regular r:id="rId51"/>
    </p:embeddedFont>
    <p:embeddedFont>
      <p:font typeface="Martel" charset="1" panose="00000500000000000000"/>
      <p:regular r:id="rId52"/>
    </p:embeddedFont>
    <p:embeddedFont>
      <p:font typeface="Martel Bold" charset="1" panose="00000800000000000000"/>
      <p:regular r:id="rId53"/>
    </p:embeddedFont>
    <p:embeddedFont>
      <p:font typeface="Martel Semi-Bold" charset="1" panose="00000700000000000000"/>
      <p:regular r:id="rId54"/>
    </p:embeddedFont>
    <p:embeddedFont>
      <p:font typeface="Martel Ultra-Bold" charset="1" panose="00000900000000000000"/>
      <p:regular r:id="rId55"/>
    </p:embeddedFont>
    <p:embeddedFont>
      <p:font typeface="Martel Heavy" charset="1" panose="00000A00000000000000"/>
      <p:regular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fonts/font27.fntdata" Type="http://schemas.openxmlformats.org/officeDocument/2006/relationships/font"/><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fonts/font32.fntdata" Type="http://schemas.openxmlformats.org/officeDocument/2006/relationships/font"/><Relationship Id="rId33" Target="fonts/font33.fntdata" Type="http://schemas.openxmlformats.org/officeDocument/2006/relationships/font"/><Relationship Id="rId34" Target="fonts/font34.fntdata" Type="http://schemas.openxmlformats.org/officeDocument/2006/relationships/font"/><Relationship Id="rId35" Target="fonts/font35.fntdata" Type="http://schemas.openxmlformats.org/officeDocument/2006/relationships/font"/><Relationship Id="rId36" Target="fonts/font36.fntdata" Type="http://schemas.openxmlformats.org/officeDocument/2006/relationships/font"/><Relationship Id="rId37" Target="fonts/font37.fntdata" Type="http://schemas.openxmlformats.org/officeDocument/2006/relationships/font"/><Relationship Id="rId38" Target="fonts/font38.fntdata" Type="http://schemas.openxmlformats.org/officeDocument/2006/relationships/font"/><Relationship Id="rId39" Target="fonts/font39.fntdata" Type="http://schemas.openxmlformats.org/officeDocument/2006/relationships/font"/><Relationship Id="rId4" Target="theme/theme1.xml" Type="http://schemas.openxmlformats.org/officeDocument/2006/relationships/theme"/><Relationship Id="rId40" Target="fonts/font40.fntdata" Type="http://schemas.openxmlformats.org/officeDocument/2006/relationships/font"/><Relationship Id="rId41" Target="fonts/font41.fntdata" Type="http://schemas.openxmlformats.org/officeDocument/2006/relationships/font"/><Relationship Id="rId42" Target="fonts/font42.fntdata" Type="http://schemas.openxmlformats.org/officeDocument/2006/relationships/font"/><Relationship Id="rId43" Target="fonts/font43.fntdata" Type="http://schemas.openxmlformats.org/officeDocument/2006/relationships/font"/><Relationship Id="rId44" Target="fonts/font44.fntdata" Type="http://schemas.openxmlformats.org/officeDocument/2006/relationships/font"/><Relationship Id="rId45" Target="fonts/font45.fntdata" Type="http://schemas.openxmlformats.org/officeDocument/2006/relationships/font"/><Relationship Id="rId46" Target="fonts/font46.fntdata" Type="http://schemas.openxmlformats.org/officeDocument/2006/relationships/font"/><Relationship Id="rId47" Target="fonts/font47.fntdata" Type="http://schemas.openxmlformats.org/officeDocument/2006/relationships/font"/><Relationship Id="rId48" Target="fonts/font48.fntdata" Type="http://schemas.openxmlformats.org/officeDocument/2006/relationships/font"/><Relationship Id="rId49" Target="fonts/font49.fntdata" Type="http://schemas.openxmlformats.org/officeDocument/2006/relationships/font"/><Relationship Id="rId5" Target="tableStyles.xml" Type="http://schemas.openxmlformats.org/officeDocument/2006/relationships/tableStyles"/><Relationship Id="rId50" Target="fonts/font50.fntdata" Type="http://schemas.openxmlformats.org/officeDocument/2006/relationships/font"/><Relationship Id="rId51" Target="fonts/font51.fntdata" Type="http://schemas.openxmlformats.org/officeDocument/2006/relationships/font"/><Relationship Id="rId52" Target="fonts/font52.fntdata" Type="http://schemas.openxmlformats.org/officeDocument/2006/relationships/font"/><Relationship Id="rId53" Target="fonts/font53.fntdata" Type="http://schemas.openxmlformats.org/officeDocument/2006/relationships/font"/><Relationship Id="rId54" Target="fonts/font54.fntdata" Type="http://schemas.openxmlformats.org/officeDocument/2006/relationships/font"/><Relationship Id="rId55" Target="fonts/font55.fntdata" Type="http://schemas.openxmlformats.org/officeDocument/2006/relationships/font"/><Relationship Id="rId56" Target="fonts/font56.fntdata" Type="http://schemas.openxmlformats.org/officeDocument/2006/relationships/font"/><Relationship Id="rId57" Target="slides/slide1.xml" Type="http://schemas.openxmlformats.org/officeDocument/2006/relationships/slide"/><Relationship Id="rId58" Target="slides/slide2.xml" Type="http://schemas.openxmlformats.org/officeDocument/2006/relationships/slide"/><Relationship Id="rId59" Target="slides/slide3.xml" Type="http://schemas.openxmlformats.org/officeDocument/2006/relationships/slide"/><Relationship Id="rId6" Target="fonts/font6.fntdata" Type="http://schemas.openxmlformats.org/officeDocument/2006/relationships/font"/><Relationship Id="rId60" Target="slides/slide4.xml" Type="http://schemas.openxmlformats.org/officeDocument/2006/relationships/slide"/><Relationship Id="rId61" Target="slides/slide5.xml" Type="http://schemas.openxmlformats.org/officeDocument/2006/relationships/slide"/><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jpeg" Type="http://schemas.openxmlformats.org/officeDocument/2006/relationships/image"/><Relationship Id="rId4" Target="http://www.gastontowingtransport.com/we-buy-junk-cars-gastonia" TargetMode="External" Type="http://schemas.openxmlformats.org/officeDocument/2006/relationships/hyperlink"/></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1.jpeg" Type="http://schemas.openxmlformats.org/officeDocument/2006/relationships/image"/><Relationship Id="rId5" Target="http://www.gastontowingtransport.com/we-buy-junk-cars-gastonia" TargetMode="External" Type="http://schemas.openxmlformats.org/officeDocument/2006/relationships/hyperlink"/></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jpe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https://www.gastontowingtransport.com/car-towing-gastonia" TargetMode="External" Type="http://schemas.openxmlformats.org/officeDocument/2006/relationships/hyperlink"/><Relationship Id="rId3" Target="https://www.gastontowingtransport.com/vehicle-transport-delivery-service-gastonia" TargetMode="External" Type="http://schemas.openxmlformats.org/officeDocument/2006/relationships/hyperlink"/><Relationship Id="rId4" Target="https://www.gastontowingtransport.com/lockout-service-gastonia" TargetMode="External" Type="http://schemas.openxmlformats.org/officeDocument/2006/relationships/hyperlink"/><Relationship Id="rId5" Target="https://www.gastontowingtransport.com/we-buy-junk-cars-gastonia" TargetMode="External" Type="http://schemas.openxmlformats.org/officeDocument/2006/relationships/hyperlink"/><Relationship Id="rId6" Target="https://www.gastontowingtransport.com/camper-5th-wheel-towing-gastonia" TargetMode="External" Type="http://schemas.openxmlformats.org/officeDocument/2006/relationships/hyperlink"/><Relationship Id="rId7" Target="../media/image1.jpe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6.png" Type="http://schemas.openxmlformats.org/officeDocument/2006/relationships/image"/><Relationship Id="rId4" Target="../media/image7.svg" Type="http://schemas.openxmlformats.org/officeDocument/2006/relationships/image"/><Relationship Id="rId5" Target="http://www.gastontowingtransport.com/we-buy-junk-cars-gastonia" TargetMode="External" Type="http://schemas.openxmlformats.org/officeDocument/2006/relationships/hyperlink"/></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94AB6F"/>
        </a:solidFill>
      </p:bgPr>
    </p:bg>
    <p:spTree>
      <p:nvGrpSpPr>
        <p:cNvPr id="1" name=""/>
        <p:cNvGrpSpPr/>
        <p:nvPr/>
      </p:nvGrpSpPr>
      <p:grpSpPr>
        <a:xfrm>
          <a:off x="0" y="0"/>
          <a:ext cx="0" cy="0"/>
          <a:chOff x="0" y="0"/>
          <a:chExt cx="0" cy="0"/>
        </a:xfrm>
      </p:grpSpPr>
      <p:grpSp>
        <p:nvGrpSpPr>
          <p:cNvPr name="Group 2" id="2"/>
          <p:cNvGrpSpPr/>
          <p:nvPr/>
        </p:nvGrpSpPr>
        <p:grpSpPr>
          <a:xfrm rot="0">
            <a:off x="9411889" y="368204"/>
            <a:ext cx="8522962" cy="9550592"/>
            <a:chOff x="0" y="0"/>
            <a:chExt cx="758598" cy="850064"/>
          </a:xfrm>
        </p:grpSpPr>
        <p:sp>
          <p:nvSpPr>
            <p:cNvPr name="Freeform 3" id="3"/>
            <p:cNvSpPr/>
            <p:nvPr/>
          </p:nvSpPr>
          <p:spPr>
            <a:xfrm flipH="false" flipV="false" rot="0">
              <a:off x="0" y="0"/>
              <a:ext cx="758598" cy="850064"/>
            </a:xfrm>
            <a:custGeom>
              <a:avLst/>
              <a:gdLst/>
              <a:ahLst/>
              <a:cxnLst/>
              <a:rect r="r" b="b" t="t" l="l"/>
              <a:pathLst>
                <a:path h="850064" w="758598">
                  <a:moveTo>
                    <a:pt x="0" y="0"/>
                  </a:moveTo>
                  <a:lnTo>
                    <a:pt x="758598" y="0"/>
                  </a:lnTo>
                  <a:lnTo>
                    <a:pt x="758598" y="850064"/>
                  </a:lnTo>
                  <a:lnTo>
                    <a:pt x="0" y="850064"/>
                  </a:lnTo>
                  <a:close/>
                </a:path>
              </a:pathLst>
            </a:custGeom>
            <a:solidFill>
              <a:srgbClr val="FBF6F1"/>
            </a:solidFill>
          </p:spPr>
        </p:sp>
        <p:sp>
          <p:nvSpPr>
            <p:cNvPr name="TextBox 4" id="4"/>
            <p:cNvSpPr txBox="true"/>
            <p:nvPr/>
          </p:nvSpPr>
          <p:spPr>
            <a:xfrm>
              <a:off x="0" y="-38100"/>
              <a:ext cx="758598" cy="8881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52894" y="429957"/>
            <a:ext cx="2105469" cy="1197486"/>
          </a:xfrm>
          <a:custGeom>
            <a:avLst/>
            <a:gdLst/>
            <a:ahLst/>
            <a:cxnLst/>
            <a:rect r="r" b="b" t="t" l="l"/>
            <a:pathLst>
              <a:path h="1197486" w="2105469">
                <a:moveTo>
                  <a:pt x="0" y="0"/>
                </a:moveTo>
                <a:lnTo>
                  <a:pt x="2105469" y="0"/>
                </a:lnTo>
                <a:lnTo>
                  <a:pt x="2105469" y="1197486"/>
                </a:lnTo>
                <a:lnTo>
                  <a:pt x="0" y="1197486"/>
                </a:lnTo>
                <a:lnTo>
                  <a:pt x="0" y="0"/>
                </a:lnTo>
                <a:close/>
              </a:path>
            </a:pathLst>
          </a:custGeom>
          <a:blipFill>
            <a:blip r:embed="rId2"/>
            <a:stretch>
              <a:fillRect l="0" t="0" r="0" b="0"/>
            </a:stretch>
          </a:blipFill>
        </p:spPr>
      </p:sp>
      <p:sp>
        <p:nvSpPr>
          <p:cNvPr name="Freeform 6" id="6"/>
          <p:cNvSpPr/>
          <p:nvPr/>
        </p:nvSpPr>
        <p:spPr>
          <a:xfrm flipH="false" flipV="false" rot="0">
            <a:off x="9411889" y="229711"/>
            <a:ext cx="8686113" cy="9689085"/>
          </a:xfrm>
          <a:custGeom>
            <a:avLst/>
            <a:gdLst/>
            <a:ahLst/>
            <a:cxnLst/>
            <a:rect r="r" b="b" t="t" l="l"/>
            <a:pathLst>
              <a:path h="9689085" w="8686113">
                <a:moveTo>
                  <a:pt x="0" y="0"/>
                </a:moveTo>
                <a:lnTo>
                  <a:pt x="8686113" y="0"/>
                </a:lnTo>
                <a:lnTo>
                  <a:pt x="8686113" y="9689085"/>
                </a:lnTo>
                <a:lnTo>
                  <a:pt x="0" y="9689085"/>
                </a:lnTo>
                <a:lnTo>
                  <a:pt x="0" y="0"/>
                </a:lnTo>
                <a:close/>
              </a:path>
            </a:pathLst>
          </a:custGeom>
          <a:blipFill>
            <a:blip r:embed="rId3"/>
            <a:stretch>
              <a:fillRect l="-60458" t="0" r="-42263" b="0"/>
            </a:stretch>
          </a:blipFill>
        </p:spPr>
      </p:sp>
      <p:sp>
        <p:nvSpPr>
          <p:cNvPr name="TextBox 7" id="7"/>
          <p:cNvSpPr txBox="true"/>
          <p:nvPr/>
        </p:nvSpPr>
        <p:spPr>
          <a:xfrm rot="0">
            <a:off x="825578" y="3039753"/>
            <a:ext cx="8115300" cy="5024906"/>
          </a:xfrm>
          <a:prstGeom prst="rect">
            <a:avLst/>
          </a:prstGeom>
        </p:spPr>
        <p:txBody>
          <a:bodyPr anchor="t" rtlCol="false" tIns="0" lIns="0" bIns="0" rIns="0">
            <a:spAutoFit/>
          </a:bodyPr>
          <a:lstStyle/>
          <a:p>
            <a:pPr>
              <a:lnSpc>
                <a:spcPts val="9801"/>
              </a:lnSpc>
            </a:pPr>
            <a:r>
              <a:rPr lang="en-US" sz="10209">
                <a:solidFill>
                  <a:srgbClr val="FBF6F1"/>
                </a:solidFill>
                <a:latin typeface="Martel Heavy"/>
              </a:rPr>
              <a:t>Explore the Gaston Towing &amp; Transport</a:t>
            </a:r>
          </a:p>
        </p:txBody>
      </p:sp>
      <p:sp>
        <p:nvSpPr>
          <p:cNvPr name="TextBox 8" id="8"/>
          <p:cNvSpPr txBox="true"/>
          <p:nvPr/>
        </p:nvSpPr>
        <p:spPr>
          <a:xfrm rot="0">
            <a:off x="552894" y="9305519"/>
            <a:ext cx="8387984" cy="239651"/>
          </a:xfrm>
          <a:prstGeom prst="rect">
            <a:avLst/>
          </a:prstGeom>
        </p:spPr>
        <p:txBody>
          <a:bodyPr anchor="t" rtlCol="false" tIns="0" lIns="0" bIns="0" rIns="0">
            <a:spAutoFit/>
          </a:bodyPr>
          <a:lstStyle/>
          <a:p>
            <a:pPr>
              <a:lnSpc>
                <a:spcPts val="1898"/>
              </a:lnSpc>
            </a:pPr>
            <a:r>
              <a:rPr lang="en-US" sz="1977" u="sng">
                <a:solidFill>
                  <a:srgbClr val="FBF6F1"/>
                </a:solidFill>
                <a:latin typeface="Martel"/>
                <a:hlinkClick r:id="rId4" tooltip="http://www.gastontowingtransport.com/we-buy-junk-cars-gastonia"/>
              </a:rPr>
              <a:t>www.gastontowingtransport.com/we-buy-junk-cars-gastonia</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94AB6F"/>
        </a:solidFill>
      </p:bgPr>
    </p:bg>
    <p:spTree>
      <p:nvGrpSpPr>
        <p:cNvPr id="1" name=""/>
        <p:cNvGrpSpPr/>
        <p:nvPr/>
      </p:nvGrpSpPr>
      <p:grpSpPr>
        <a:xfrm>
          <a:off x="0" y="0"/>
          <a:ext cx="0" cy="0"/>
          <a:chOff x="0" y="0"/>
          <a:chExt cx="0" cy="0"/>
        </a:xfrm>
      </p:grpSpPr>
      <p:grpSp>
        <p:nvGrpSpPr>
          <p:cNvPr name="Group 2" id="2"/>
          <p:cNvGrpSpPr/>
          <p:nvPr/>
        </p:nvGrpSpPr>
        <p:grpSpPr>
          <a:xfrm rot="0">
            <a:off x="681399" y="698452"/>
            <a:ext cx="16925201" cy="8890096"/>
            <a:chOff x="0" y="0"/>
            <a:chExt cx="1506451" cy="791275"/>
          </a:xfrm>
        </p:grpSpPr>
        <p:sp>
          <p:nvSpPr>
            <p:cNvPr name="Freeform 3" id="3"/>
            <p:cNvSpPr/>
            <p:nvPr/>
          </p:nvSpPr>
          <p:spPr>
            <a:xfrm flipH="false" flipV="false" rot="0">
              <a:off x="0" y="0"/>
              <a:ext cx="1506451" cy="791275"/>
            </a:xfrm>
            <a:custGeom>
              <a:avLst/>
              <a:gdLst/>
              <a:ahLst/>
              <a:cxnLst/>
              <a:rect r="r" b="b" t="t" l="l"/>
              <a:pathLst>
                <a:path h="791275" w="1506451">
                  <a:moveTo>
                    <a:pt x="0" y="0"/>
                  </a:moveTo>
                  <a:lnTo>
                    <a:pt x="1506451" y="0"/>
                  </a:lnTo>
                  <a:lnTo>
                    <a:pt x="1506451" y="791275"/>
                  </a:lnTo>
                  <a:lnTo>
                    <a:pt x="0" y="791275"/>
                  </a:lnTo>
                  <a:close/>
                </a:path>
              </a:pathLst>
            </a:custGeom>
            <a:solidFill>
              <a:srgbClr val="FBF6F1"/>
            </a:solidFill>
          </p:spPr>
        </p:sp>
        <p:sp>
          <p:nvSpPr>
            <p:cNvPr name="TextBox 4" id="4"/>
            <p:cNvSpPr txBox="true"/>
            <p:nvPr/>
          </p:nvSpPr>
          <p:spPr>
            <a:xfrm>
              <a:off x="0" y="-38100"/>
              <a:ext cx="1506451" cy="829375"/>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15074849" y="-688282"/>
            <a:ext cx="3865031" cy="3997813"/>
          </a:xfrm>
          <a:custGeom>
            <a:avLst/>
            <a:gdLst/>
            <a:ahLst/>
            <a:cxnLst/>
            <a:rect r="r" b="b" t="t" l="l"/>
            <a:pathLst>
              <a:path h="3997813" w="3865031">
                <a:moveTo>
                  <a:pt x="0" y="0"/>
                </a:moveTo>
                <a:lnTo>
                  <a:pt x="3865032" y="0"/>
                </a:lnTo>
                <a:lnTo>
                  <a:pt x="3865032" y="3997813"/>
                </a:lnTo>
                <a:lnTo>
                  <a:pt x="0" y="399781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6" id="6"/>
          <p:cNvSpPr txBox="true"/>
          <p:nvPr/>
        </p:nvSpPr>
        <p:spPr>
          <a:xfrm rot="0">
            <a:off x="4114877" y="2682118"/>
            <a:ext cx="10058246" cy="2190750"/>
          </a:xfrm>
          <a:prstGeom prst="rect">
            <a:avLst/>
          </a:prstGeom>
        </p:spPr>
        <p:txBody>
          <a:bodyPr anchor="t" rtlCol="false" tIns="0" lIns="0" bIns="0" rIns="0">
            <a:spAutoFit/>
          </a:bodyPr>
          <a:lstStyle/>
          <a:p>
            <a:pPr algn="ctr">
              <a:lnSpc>
                <a:spcPts val="8699"/>
              </a:lnSpc>
            </a:pPr>
            <a:r>
              <a:rPr lang="en-US" sz="7499">
                <a:solidFill>
                  <a:srgbClr val="94AB6F"/>
                </a:solidFill>
                <a:latin typeface="Martel Heavy"/>
              </a:rPr>
              <a:t>Introduction to Gaston Towing</a:t>
            </a:r>
          </a:p>
        </p:txBody>
      </p:sp>
      <p:sp>
        <p:nvSpPr>
          <p:cNvPr name="TextBox 7" id="7"/>
          <p:cNvSpPr txBox="true"/>
          <p:nvPr/>
        </p:nvSpPr>
        <p:spPr>
          <a:xfrm rot="0">
            <a:off x="3783245" y="5307251"/>
            <a:ext cx="11291604" cy="2692761"/>
          </a:xfrm>
          <a:prstGeom prst="rect">
            <a:avLst/>
          </a:prstGeom>
        </p:spPr>
        <p:txBody>
          <a:bodyPr anchor="t" rtlCol="false" tIns="0" lIns="0" bIns="0" rIns="0">
            <a:spAutoFit/>
          </a:bodyPr>
          <a:lstStyle/>
          <a:p>
            <a:pPr algn="ctr">
              <a:lnSpc>
                <a:spcPts val="3570"/>
              </a:lnSpc>
            </a:pPr>
            <a:r>
              <a:rPr lang="en-US" sz="2645" spc="158">
                <a:solidFill>
                  <a:srgbClr val="94AB6F"/>
                </a:solidFill>
                <a:latin typeface="Montserrat Bold"/>
              </a:rPr>
              <a:t>We are the Go-To Business for Towing in Gastonia NC. Gaston Towing and Transport strives to provide quality towing service that will leave our customers happy and satisfied. We have been in the vehicle towing business for over 10 years</a:t>
            </a:r>
          </a:p>
          <a:p>
            <a:pPr algn="ctr" marL="0" indent="0" lvl="0">
              <a:lnSpc>
                <a:spcPts val="3570"/>
              </a:lnSpc>
              <a:spcBef>
                <a:spcPct val="0"/>
              </a:spcBef>
            </a:pPr>
          </a:p>
        </p:txBody>
      </p:sp>
      <p:sp>
        <p:nvSpPr>
          <p:cNvPr name="Freeform 8" id="8"/>
          <p:cNvSpPr/>
          <p:nvPr/>
        </p:nvSpPr>
        <p:spPr>
          <a:xfrm flipH="false" flipV="false" rot="0">
            <a:off x="876611" y="1028700"/>
            <a:ext cx="2105469" cy="1197486"/>
          </a:xfrm>
          <a:custGeom>
            <a:avLst/>
            <a:gdLst/>
            <a:ahLst/>
            <a:cxnLst/>
            <a:rect r="r" b="b" t="t" l="l"/>
            <a:pathLst>
              <a:path h="1197486" w="2105469">
                <a:moveTo>
                  <a:pt x="0" y="0"/>
                </a:moveTo>
                <a:lnTo>
                  <a:pt x="2105469" y="0"/>
                </a:lnTo>
                <a:lnTo>
                  <a:pt x="2105469" y="1197486"/>
                </a:lnTo>
                <a:lnTo>
                  <a:pt x="0" y="1197486"/>
                </a:lnTo>
                <a:lnTo>
                  <a:pt x="0" y="0"/>
                </a:lnTo>
                <a:close/>
              </a:path>
            </a:pathLst>
          </a:custGeom>
          <a:blipFill>
            <a:blip r:embed="rId4"/>
            <a:stretch>
              <a:fillRect l="0" t="0" r="0" b="0"/>
            </a:stretch>
          </a:blipFill>
        </p:spPr>
      </p:sp>
      <p:sp>
        <p:nvSpPr>
          <p:cNvPr name="TextBox 9" id="9"/>
          <p:cNvSpPr txBox="true"/>
          <p:nvPr/>
        </p:nvSpPr>
        <p:spPr>
          <a:xfrm rot="0">
            <a:off x="8078809" y="8754940"/>
            <a:ext cx="8387984" cy="241263"/>
          </a:xfrm>
          <a:prstGeom prst="rect">
            <a:avLst/>
          </a:prstGeom>
        </p:spPr>
        <p:txBody>
          <a:bodyPr anchor="t" rtlCol="false" tIns="0" lIns="0" bIns="0" rIns="0">
            <a:spAutoFit/>
          </a:bodyPr>
          <a:lstStyle/>
          <a:p>
            <a:pPr>
              <a:lnSpc>
                <a:spcPts val="1898"/>
              </a:lnSpc>
            </a:pPr>
            <a:r>
              <a:rPr lang="en-US" sz="1977" u="sng">
                <a:solidFill>
                  <a:srgbClr val="648E38"/>
                </a:solidFill>
                <a:latin typeface="Martel"/>
                <a:hlinkClick r:id="rId5" tooltip="http://www.gastontowingtransport.com/we-buy-junk-cars-gastonia"/>
              </a:rPr>
              <a:t>www.gastontowingtransport.com/we-buy-junk-cars-gastonia</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BF6F1"/>
        </a:solidFill>
      </p:bgPr>
    </p:bg>
    <p:spTree>
      <p:nvGrpSpPr>
        <p:cNvPr id="1" name=""/>
        <p:cNvGrpSpPr/>
        <p:nvPr/>
      </p:nvGrpSpPr>
      <p:grpSpPr>
        <a:xfrm>
          <a:off x="0" y="0"/>
          <a:ext cx="0" cy="0"/>
          <a:chOff x="0" y="0"/>
          <a:chExt cx="0" cy="0"/>
        </a:xfrm>
      </p:grpSpPr>
      <p:sp>
        <p:nvSpPr>
          <p:cNvPr name="Freeform 2" id="2"/>
          <p:cNvSpPr/>
          <p:nvPr/>
        </p:nvSpPr>
        <p:spPr>
          <a:xfrm flipH="false" flipV="false" rot="0">
            <a:off x="279502" y="429957"/>
            <a:ext cx="2105469" cy="1197486"/>
          </a:xfrm>
          <a:custGeom>
            <a:avLst/>
            <a:gdLst/>
            <a:ahLst/>
            <a:cxnLst/>
            <a:rect r="r" b="b" t="t" l="l"/>
            <a:pathLst>
              <a:path h="1197486" w="2105469">
                <a:moveTo>
                  <a:pt x="0" y="0"/>
                </a:moveTo>
                <a:lnTo>
                  <a:pt x="2105469" y="0"/>
                </a:lnTo>
                <a:lnTo>
                  <a:pt x="2105469" y="1197486"/>
                </a:lnTo>
                <a:lnTo>
                  <a:pt x="0" y="1197486"/>
                </a:lnTo>
                <a:lnTo>
                  <a:pt x="0" y="0"/>
                </a:lnTo>
                <a:close/>
              </a:path>
            </a:pathLst>
          </a:custGeom>
          <a:blipFill>
            <a:blip r:embed="rId2"/>
            <a:stretch>
              <a:fillRect l="0" t="0" r="0" b="0"/>
            </a:stretch>
          </a:blipFill>
        </p:spPr>
      </p:sp>
      <p:sp>
        <p:nvSpPr>
          <p:cNvPr name="Freeform 3" id="3"/>
          <p:cNvSpPr/>
          <p:nvPr/>
        </p:nvSpPr>
        <p:spPr>
          <a:xfrm flipH="false" flipV="false" rot="0">
            <a:off x="9708803" y="1226566"/>
            <a:ext cx="8841081" cy="7833869"/>
          </a:xfrm>
          <a:custGeom>
            <a:avLst/>
            <a:gdLst/>
            <a:ahLst/>
            <a:cxnLst/>
            <a:rect r="r" b="b" t="t" l="l"/>
            <a:pathLst>
              <a:path h="7833869" w="8841081">
                <a:moveTo>
                  <a:pt x="0" y="0"/>
                </a:moveTo>
                <a:lnTo>
                  <a:pt x="8841081" y="0"/>
                </a:lnTo>
                <a:lnTo>
                  <a:pt x="8841081" y="7833868"/>
                </a:lnTo>
                <a:lnTo>
                  <a:pt x="0" y="7833868"/>
                </a:lnTo>
                <a:lnTo>
                  <a:pt x="0" y="0"/>
                </a:lnTo>
                <a:close/>
              </a:path>
            </a:pathLst>
          </a:custGeom>
          <a:blipFill>
            <a:blip r:embed="rId3"/>
            <a:stretch>
              <a:fillRect l="0" t="0" r="0" b="0"/>
            </a:stretch>
          </a:blipFill>
        </p:spPr>
      </p:sp>
      <p:sp>
        <p:nvSpPr>
          <p:cNvPr name="TextBox 4" id="4"/>
          <p:cNvSpPr txBox="true"/>
          <p:nvPr/>
        </p:nvSpPr>
        <p:spPr>
          <a:xfrm rot="0">
            <a:off x="626955" y="2291370"/>
            <a:ext cx="9242986" cy="2262055"/>
          </a:xfrm>
          <a:prstGeom prst="rect">
            <a:avLst/>
          </a:prstGeom>
        </p:spPr>
        <p:txBody>
          <a:bodyPr anchor="t" rtlCol="false" tIns="0" lIns="0" bIns="0" rIns="0">
            <a:spAutoFit/>
          </a:bodyPr>
          <a:lstStyle/>
          <a:p>
            <a:pPr>
              <a:lnSpc>
                <a:spcPts val="8978"/>
              </a:lnSpc>
            </a:pPr>
            <a:r>
              <a:rPr lang="en-US" sz="7739">
                <a:solidFill>
                  <a:srgbClr val="94AB6F"/>
                </a:solidFill>
                <a:latin typeface="Martel Heavy"/>
              </a:rPr>
              <a:t>Get Top Junk Car Sale in Gastonia</a:t>
            </a:r>
          </a:p>
        </p:txBody>
      </p:sp>
      <p:sp>
        <p:nvSpPr>
          <p:cNvPr name="TextBox 5" id="5"/>
          <p:cNvSpPr txBox="true"/>
          <p:nvPr/>
        </p:nvSpPr>
        <p:spPr>
          <a:xfrm rot="0">
            <a:off x="1529924" y="5428867"/>
            <a:ext cx="8178879" cy="4067346"/>
          </a:xfrm>
          <a:prstGeom prst="rect">
            <a:avLst/>
          </a:prstGeom>
        </p:spPr>
        <p:txBody>
          <a:bodyPr anchor="t" rtlCol="false" tIns="0" lIns="0" bIns="0" rIns="0">
            <a:spAutoFit/>
          </a:bodyPr>
          <a:lstStyle/>
          <a:p>
            <a:pPr marL="0" indent="0" lvl="0">
              <a:lnSpc>
                <a:spcPts val="4622"/>
              </a:lnSpc>
              <a:spcBef>
                <a:spcPct val="0"/>
              </a:spcBef>
            </a:pPr>
            <a:r>
              <a:rPr lang="en-US" sz="3423" spc="205">
                <a:solidFill>
                  <a:srgbClr val="94AB6F"/>
                </a:solidFill>
                <a:latin typeface="Montserrat Bold"/>
              </a:rPr>
              <a:t>Have you ever considered selling the old car or truck sitting in your yard but didn't know who would buy it in the Gaston County area? That's where we come in! One of our professional in this Criteria</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BF6F1"/>
        </a:solidFill>
      </p:bgPr>
    </p:bg>
    <p:spTree>
      <p:nvGrpSpPr>
        <p:cNvPr id="1" name=""/>
        <p:cNvGrpSpPr/>
        <p:nvPr/>
      </p:nvGrpSpPr>
      <p:grpSpPr>
        <a:xfrm>
          <a:off x="0" y="0"/>
          <a:ext cx="0" cy="0"/>
          <a:chOff x="0" y="0"/>
          <a:chExt cx="0" cy="0"/>
        </a:xfrm>
      </p:grpSpPr>
      <p:sp>
        <p:nvSpPr>
          <p:cNvPr name="TextBox 2" id="2"/>
          <p:cNvSpPr txBox="true"/>
          <p:nvPr/>
        </p:nvSpPr>
        <p:spPr>
          <a:xfrm rot="0">
            <a:off x="3587002" y="368533"/>
            <a:ext cx="11113996" cy="1979545"/>
          </a:xfrm>
          <a:prstGeom prst="rect">
            <a:avLst/>
          </a:prstGeom>
        </p:spPr>
        <p:txBody>
          <a:bodyPr anchor="t" rtlCol="false" tIns="0" lIns="0" bIns="0" rIns="0">
            <a:spAutoFit/>
          </a:bodyPr>
          <a:lstStyle/>
          <a:p>
            <a:pPr algn="ctr">
              <a:lnSpc>
                <a:spcPts val="7801"/>
              </a:lnSpc>
            </a:pPr>
            <a:r>
              <a:rPr lang="en-US" sz="6725">
                <a:solidFill>
                  <a:srgbClr val="94AB6F"/>
                </a:solidFill>
                <a:latin typeface="Martel Heavy"/>
              </a:rPr>
              <a:t>Key Areas of Our Services</a:t>
            </a:r>
          </a:p>
        </p:txBody>
      </p:sp>
      <p:grpSp>
        <p:nvGrpSpPr>
          <p:cNvPr name="Group 3" id="3"/>
          <p:cNvGrpSpPr/>
          <p:nvPr/>
        </p:nvGrpSpPr>
        <p:grpSpPr>
          <a:xfrm rot="0">
            <a:off x="1223956" y="2586203"/>
            <a:ext cx="5070480" cy="3218971"/>
            <a:chOff x="0" y="0"/>
            <a:chExt cx="1959087" cy="1243717"/>
          </a:xfrm>
        </p:grpSpPr>
        <p:sp>
          <p:nvSpPr>
            <p:cNvPr name="Freeform 4" id="4"/>
            <p:cNvSpPr/>
            <p:nvPr/>
          </p:nvSpPr>
          <p:spPr>
            <a:xfrm flipH="false" flipV="false" rot="0">
              <a:off x="0" y="0"/>
              <a:ext cx="1959087" cy="1243717"/>
            </a:xfrm>
            <a:custGeom>
              <a:avLst/>
              <a:gdLst/>
              <a:ahLst/>
              <a:cxnLst/>
              <a:rect r="r" b="b" t="t" l="l"/>
              <a:pathLst>
                <a:path h="1243717" w="1959087">
                  <a:moveTo>
                    <a:pt x="22903" y="0"/>
                  </a:moveTo>
                  <a:lnTo>
                    <a:pt x="1936184" y="0"/>
                  </a:lnTo>
                  <a:cubicBezTo>
                    <a:pt x="1948833" y="0"/>
                    <a:pt x="1959087" y="10254"/>
                    <a:pt x="1959087" y="22903"/>
                  </a:cubicBezTo>
                  <a:lnTo>
                    <a:pt x="1959087" y="1220814"/>
                  </a:lnTo>
                  <a:cubicBezTo>
                    <a:pt x="1959087" y="1226889"/>
                    <a:pt x="1956674" y="1232714"/>
                    <a:pt x="1952379" y="1237009"/>
                  </a:cubicBezTo>
                  <a:cubicBezTo>
                    <a:pt x="1948083" y="1241304"/>
                    <a:pt x="1942258" y="1243717"/>
                    <a:pt x="1936184" y="1243717"/>
                  </a:cubicBezTo>
                  <a:lnTo>
                    <a:pt x="22903" y="1243717"/>
                  </a:lnTo>
                  <a:cubicBezTo>
                    <a:pt x="10254" y="1243717"/>
                    <a:pt x="0" y="1233463"/>
                    <a:pt x="0" y="1220814"/>
                  </a:cubicBezTo>
                  <a:lnTo>
                    <a:pt x="0" y="22903"/>
                  </a:lnTo>
                  <a:cubicBezTo>
                    <a:pt x="0" y="10254"/>
                    <a:pt x="10254" y="0"/>
                    <a:pt x="22903" y="0"/>
                  </a:cubicBezTo>
                  <a:close/>
                </a:path>
              </a:pathLst>
            </a:custGeom>
            <a:solidFill>
              <a:srgbClr val="94AB6F"/>
            </a:solidFill>
          </p:spPr>
        </p:sp>
        <p:sp>
          <p:nvSpPr>
            <p:cNvPr name="TextBox 5" id="5"/>
            <p:cNvSpPr txBox="true"/>
            <p:nvPr/>
          </p:nvSpPr>
          <p:spPr>
            <a:xfrm>
              <a:off x="0" y="85725"/>
              <a:ext cx="1959087" cy="1157992"/>
            </a:xfrm>
            <a:prstGeom prst="rect">
              <a:avLst/>
            </a:prstGeom>
          </p:spPr>
          <p:txBody>
            <a:bodyPr anchor="ctr" rtlCol="false" tIns="50800" lIns="50800" bIns="50800" rIns="50800"/>
            <a:lstStyle/>
            <a:p>
              <a:pPr algn="ctr">
                <a:lnSpc>
                  <a:spcPts val="1925"/>
                </a:lnSpc>
              </a:pPr>
            </a:p>
          </p:txBody>
        </p:sp>
      </p:grpSp>
      <p:grpSp>
        <p:nvGrpSpPr>
          <p:cNvPr name="Group 6" id="6"/>
          <p:cNvGrpSpPr/>
          <p:nvPr/>
        </p:nvGrpSpPr>
        <p:grpSpPr>
          <a:xfrm rot="0">
            <a:off x="2624029" y="6113613"/>
            <a:ext cx="5070480" cy="3218971"/>
            <a:chOff x="0" y="0"/>
            <a:chExt cx="1959087" cy="1243717"/>
          </a:xfrm>
        </p:grpSpPr>
        <p:sp>
          <p:nvSpPr>
            <p:cNvPr name="Freeform 7" id="7"/>
            <p:cNvSpPr/>
            <p:nvPr/>
          </p:nvSpPr>
          <p:spPr>
            <a:xfrm flipH="false" flipV="false" rot="0">
              <a:off x="0" y="0"/>
              <a:ext cx="1959087" cy="1243717"/>
            </a:xfrm>
            <a:custGeom>
              <a:avLst/>
              <a:gdLst/>
              <a:ahLst/>
              <a:cxnLst/>
              <a:rect r="r" b="b" t="t" l="l"/>
              <a:pathLst>
                <a:path h="1243717" w="1959087">
                  <a:moveTo>
                    <a:pt x="22903" y="0"/>
                  </a:moveTo>
                  <a:lnTo>
                    <a:pt x="1936184" y="0"/>
                  </a:lnTo>
                  <a:cubicBezTo>
                    <a:pt x="1948833" y="0"/>
                    <a:pt x="1959087" y="10254"/>
                    <a:pt x="1959087" y="22903"/>
                  </a:cubicBezTo>
                  <a:lnTo>
                    <a:pt x="1959087" y="1220814"/>
                  </a:lnTo>
                  <a:cubicBezTo>
                    <a:pt x="1959087" y="1226889"/>
                    <a:pt x="1956674" y="1232714"/>
                    <a:pt x="1952379" y="1237009"/>
                  </a:cubicBezTo>
                  <a:cubicBezTo>
                    <a:pt x="1948083" y="1241304"/>
                    <a:pt x="1942258" y="1243717"/>
                    <a:pt x="1936184" y="1243717"/>
                  </a:cubicBezTo>
                  <a:lnTo>
                    <a:pt x="22903" y="1243717"/>
                  </a:lnTo>
                  <a:cubicBezTo>
                    <a:pt x="10254" y="1243717"/>
                    <a:pt x="0" y="1233463"/>
                    <a:pt x="0" y="1220814"/>
                  </a:cubicBezTo>
                  <a:lnTo>
                    <a:pt x="0" y="22903"/>
                  </a:lnTo>
                  <a:cubicBezTo>
                    <a:pt x="0" y="10254"/>
                    <a:pt x="10254" y="0"/>
                    <a:pt x="22903" y="0"/>
                  </a:cubicBezTo>
                  <a:close/>
                </a:path>
              </a:pathLst>
            </a:custGeom>
            <a:solidFill>
              <a:srgbClr val="94AB6F"/>
            </a:solidFill>
          </p:spPr>
        </p:sp>
        <p:sp>
          <p:nvSpPr>
            <p:cNvPr name="TextBox 8" id="8"/>
            <p:cNvSpPr txBox="true"/>
            <p:nvPr/>
          </p:nvSpPr>
          <p:spPr>
            <a:xfrm>
              <a:off x="0" y="85725"/>
              <a:ext cx="1959087" cy="1157992"/>
            </a:xfrm>
            <a:prstGeom prst="rect">
              <a:avLst/>
            </a:prstGeom>
          </p:spPr>
          <p:txBody>
            <a:bodyPr anchor="ctr" rtlCol="false" tIns="50800" lIns="50800" bIns="50800" rIns="50800"/>
            <a:lstStyle/>
            <a:p>
              <a:pPr algn="ctr">
                <a:lnSpc>
                  <a:spcPts val="1925"/>
                </a:lnSpc>
              </a:pPr>
            </a:p>
          </p:txBody>
        </p:sp>
      </p:grpSp>
      <p:grpSp>
        <p:nvGrpSpPr>
          <p:cNvPr name="Group 9" id="9"/>
          <p:cNvGrpSpPr/>
          <p:nvPr/>
        </p:nvGrpSpPr>
        <p:grpSpPr>
          <a:xfrm rot="0">
            <a:off x="6608760" y="2586203"/>
            <a:ext cx="5070480" cy="3218971"/>
            <a:chOff x="0" y="0"/>
            <a:chExt cx="1959087" cy="1243717"/>
          </a:xfrm>
        </p:grpSpPr>
        <p:sp>
          <p:nvSpPr>
            <p:cNvPr name="Freeform 10" id="10"/>
            <p:cNvSpPr/>
            <p:nvPr/>
          </p:nvSpPr>
          <p:spPr>
            <a:xfrm flipH="false" flipV="false" rot="0">
              <a:off x="0" y="0"/>
              <a:ext cx="1959087" cy="1243717"/>
            </a:xfrm>
            <a:custGeom>
              <a:avLst/>
              <a:gdLst/>
              <a:ahLst/>
              <a:cxnLst/>
              <a:rect r="r" b="b" t="t" l="l"/>
              <a:pathLst>
                <a:path h="1243717" w="1959087">
                  <a:moveTo>
                    <a:pt x="22903" y="0"/>
                  </a:moveTo>
                  <a:lnTo>
                    <a:pt x="1936184" y="0"/>
                  </a:lnTo>
                  <a:cubicBezTo>
                    <a:pt x="1948833" y="0"/>
                    <a:pt x="1959087" y="10254"/>
                    <a:pt x="1959087" y="22903"/>
                  </a:cubicBezTo>
                  <a:lnTo>
                    <a:pt x="1959087" y="1220814"/>
                  </a:lnTo>
                  <a:cubicBezTo>
                    <a:pt x="1959087" y="1226889"/>
                    <a:pt x="1956674" y="1232714"/>
                    <a:pt x="1952379" y="1237009"/>
                  </a:cubicBezTo>
                  <a:cubicBezTo>
                    <a:pt x="1948083" y="1241304"/>
                    <a:pt x="1942258" y="1243717"/>
                    <a:pt x="1936184" y="1243717"/>
                  </a:cubicBezTo>
                  <a:lnTo>
                    <a:pt x="22903" y="1243717"/>
                  </a:lnTo>
                  <a:cubicBezTo>
                    <a:pt x="10254" y="1243717"/>
                    <a:pt x="0" y="1233463"/>
                    <a:pt x="0" y="1220814"/>
                  </a:cubicBezTo>
                  <a:lnTo>
                    <a:pt x="0" y="22903"/>
                  </a:lnTo>
                  <a:cubicBezTo>
                    <a:pt x="0" y="10254"/>
                    <a:pt x="10254" y="0"/>
                    <a:pt x="22903" y="0"/>
                  </a:cubicBezTo>
                  <a:close/>
                </a:path>
              </a:pathLst>
            </a:custGeom>
            <a:solidFill>
              <a:srgbClr val="94AB6F"/>
            </a:solidFill>
          </p:spPr>
        </p:sp>
        <p:sp>
          <p:nvSpPr>
            <p:cNvPr name="TextBox 11" id="11"/>
            <p:cNvSpPr txBox="true"/>
            <p:nvPr/>
          </p:nvSpPr>
          <p:spPr>
            <a:xfrm>
              <a:off x="0" y="85725"/>
              <a:ext cx="1959087" cy="1157992"/>
            </a:xfrm>
            <a:prstGeom prst="rect">
              <a:avLst/>
            </a:prstGeom>
          </p:spPr>
          <p:txBody>
            <a:bodyPr anchor="ctr" rtlCol="false" tIns="50800" lIns="50800" bIns="50800" rIns="50800"/>
            <a:lstStyle/>
            <a:p>
              <a:pPr algn="ctr">
                <a:lnSpc>
                  <a:spcPts val="1925"/>
                </a:lnSpc>
              </a:pPr>
            </a:p>
          </p:txBody>
        </p:sp>
      </p:grpSp>
      <p:grpSp>
        <p:nvGrpSpPr>
          <p:cNvPr name="Group 12" id="12"/>
          <p:cNvGrpSpPr/>
          <p:nvPr/>
        </p:nvGrpSpPr>
        <p:grpSpPr>
          <a:xfrm rot="0">
            <a:off x="10305948" y="6115929"/>
            <a:ext cx="5070480" cy="3218971"/>
            <a:chOff x="0" y="0"/>
            <a:chExt cx="1959087" cy="1243717"/>
          </a:xfrm>
        </p:grpSpPr>
        <p:sp>
          <p:nvSpPr>
            <p:cNvPr name="Freeform 13" id="13"/>
            <p:cNvSpPr/>
            <p:nvPr/>
          </p:nvSpPr>
          <p:spPr>
            <a:xfrm flipH="false" flipV="false" rot="0">
              <a:off x="0" y="0"/>
              <a:ext cx="1959087" cy="1243717"/>
            </a:xfrm>
            <a:custGeom>
              <a:avLst/>
              <a:gdLst/>
              <a:ahLst/>
              <a:cxnLst/>
              <a:rect r="r" b="b" t="t" l="l"/>
              <a:pathLst>
                <a:path h="1243717" w="1959087">
                  <a:moveTo>
                    <a:pt x="22903" y="0"/>
                  </a:moveTo>
                  <a:lnTo>
                    <a:pt x="1936184" y="0"/>
                  </a:lnTo>
                  <a:cubicBezTo>
                    <a:pt x="1948833" y="0"/>
                    <a:pt x="1959087" y="10254"/>
                    <a:pt x="1959087" y="22903"/>
                  </a:cubicBezTo>
                  <a:lnTo>
                    <a:pt x="1959087" y="1220814"/>
                  </a:lnTo>
                  <a:cubicBezTo>
                    <a:pt x="1959087" y="1226889"/>
                    <a:pt x="1956674" y="1232714"/>
                    <a:pt x="1952379" y="1237009"/>
                  </a:cubicBezTo>
                  <a:cubicBezTo>
                    <a:pt x="1948083" y="1241304"/>
                    <a:pt x="1942258" y="1243717"/>
                    <a:pt x="1936184" y="1243717"/>
                  </a:cubicBezTo>
                  <a:lnTo>
                    <a:pt x="22903" y="1243717"/>
                  </a:lnTo>
                  <a:cubicBezTo>
                    <a:pt x="10254" y="1243717"/>
                    <a:pt x="0" y="1233463"/>
                    <a:pt x="0" y="1220814"/>
                  </a:cubicBezTo>
                  <a:lnTo>
                    <a:pt x="0" y="22903"/>
                  </a:lnTo>
                  <a:cubicBezTo>
                    <a:pt x="0" y="10254"/>
                    <a:pt x="10254" y="0"/>
                    <a:pt x="22903" y="0"/>
                  </a:cubicBezTo>
                  <a:close/>
                </a:path>
              </a:pathLst>
            </a:custGeom>
            <a:solidFill>
              <a:srgbClr val="94AB6F"/>
            </a:solidFill>
          </p:spPr>
        </p:sp>
        <p:sp>
          <p:nvSpPr>
            <p:cNvPr name="TextBox 14" id="14"/>
            <p:cNvSpPr txBox="true"/>
            <p:nvPr/>
          </p:nvSpPr>
          <p:spPr>
            <a:xfrm>
              <a:off x="0" y="85725"/>
              <a:ext cx="1959087" cy="1157992"/>
            </a:xfrm>
            <a:prstGeom prst="rect">
              <a:avLst/>
            </a:prstGeom>
          </p:spPr>
          <p:txBody>
            <a:bodyPr anchor="ctr" rtlCol="false" tIns="50800" lIns="50800" bIns="50800" rIns="50800"/>
            <a:lstStyle/>
            <a:p>
              <a:pPr algn="ctr">
                <a:lnSpc>
                  <a:spcPts val="1925"/>
                </a:lnSpc>
              </a:pPr>
            </a:p>
          </p:txBody>
        </p:sp>
      </p:grpSp>
      <p:grpSp>
        <p:nvGrpSpPr>
          <p:cNvPr name="Group 15" id="15"/>
          <p:cNvGrpSpPr/>
          <p:nvPr/>
        </p:nvGrpSpPr>
        <p:grpSpPr>
          <a:xfrm rot="0">
            <a:off x="11993565" y="2586203"/>
            <a:ext cx="5070480" cy="3218971"/>
            <a:chOff x="0" y="0"/>
            <a:chExt cx="1959087" cy="1243717"/>
          </a:xfrm>
        </p:grpSpPr>
        <p:sp>
          <p:nvSpPr>
            <p:cNvPr name="Freeform 16" id="16"/>
            <p:cNvSpPr/>
            <p:nvPr/>
          </p:nvSpPr>
          <p:spPr>
            <a:xfrm flipH="false" flipV="false" rot="0">
              <a:off x="0" y="0"/>
              <a:ext cx="1959087" cy="1243717"/>
            </a:xfrm>
            <a:custGeom>
              <a:avLst/>
              <a:gdLst/>
              <a:ahLst/>
              <a:cxnLst/>
              <a:rect r="r" b="b" t="t" l="l"/>
              <a:pathLst>
                <a:path h="1243717" w="1959087">
                  <a:moveTo>
                    <a:pt x="22903" y="0"/>
                  </a:moveTo>
                  <a:lnTo>
                    <a:pt x="1936184" y="0"/>
                  </a:lnTo>
                  <a:cubicBezTo>
                    <a:pt x="1948833" y="0"/>
                    <a:pt x="1959087" y="10254"/>
                    <a:pt x="1959087" y="22903"/>
                  </a:cubicBezTo>
                  <a:lnTo>
                    <a:pt x="1959087" y="1220814"/>
                  </a:lnTo>
                  <a:cubicBezTo>
                    <a:pt x="1959087" y="1226889"/>
                    <a:pt x="1956674" y="1232714"/>
                    <a:pt x="1952379" y="1237009"/>
                  </a:cubicBezTo>
                  <a:cubicBezTo>
                    <a:pt x="1948083" y="1241304"/>
                    <a:pt x="1942258" y="1243717"/>
                    <a:pt x="1936184" y="1243717"/>
                  </a:cubicBezTo>
                  <a:lnTo>
                    <a:pt x="22903" y="1243717"/>
                  </a:lnTo>
                  <a:cubicBezTo>
                    <a:pt x="10254" y="1243717"/>
                    <a:pt x="0" y="1233463"/>
                    <a:pt x="0" y="1220814"/>
                  </a:cubicBezTo>
                  <a:lnTo>
                    <a:pt x="0" y="22903"/>
                  </a:lnTo>
                  <a:cubicBezTo>
                    <a:pt x="0" y="10254"/>
                    <a:pt x="10254" y="0"/>
                    <a:pt x="22903" y="0"/>
                  </a:cubicBezTo>
                  <a:close/>
                </a:path>
              </a:pathLst>
            </a:custGeom>
            <a:solidFill>
              <a:srgbClr val="94AB6F"/>
            </a:solidFill>
          </p:spPr>
        </p:sp>
        <p:sp>
          <p:nvSpPr>
            <p:cNvPr name="TextBox 17" id="17"/>
            <p:cNvSpPr txBox="true"/>
            <p:nvPr/>
          </p:nvSpPr>
          <p:spPr>
            <a:xfrm>
              <a:off x="0" y="85725"/>
              <a:ext cx="1959087" cy="1157992"/>
            </a:xfrm>
            <a:prstGeom prst="rect">
              <a:avLst/>
            </a:prstGeom>
          </p:spPr>
          <p:txBody>
            <a:bodyPr anchor="ctr" rtlCol="false" tIns="50800" lIns="50800" bIns="50800" rIns="50800"/>
            <a:lstStyle/>
            <a:p>
              <a:pPr algn="ctr">
                <a:lnSpc>
                  <a:spcPts val="1925"/>
                </a:lnSpc>
              </a:pPr>
            </a:p>
          </p:txBody>
        </p:sp>
      </p:grpSp>
      <p:sp>
        <p:nvSpPr>
          <p:cNvPr name="TextBox 18" id="18"/>
          <p:cNvSpPr txBox="true"/>
          <p:nvPr/>
        </p:nvSpPr>
        <p:spPr>
          <a:xfrm rot="0">
            <a:off x="2309704" y="2949808"/>
            <a:ext cx="2898983" cy="1320165"/>
          </a:xfrm>
          <a:prstGeom prst="rect">
            <a:avLst/>
          </a:prstGeom>
        </p:spPr>
        <p:txBody>
          <a:bodyPr anchor="t" rtlCol="false" tIns="0" lIns="0" bIns="0" rIns="0">
            <a:spAutoFit/>
          </a:bodyPr>
          <a:lstStyle/>
          <a:p>
            <a:pPr algn="ctr">
              <a:lnSpc>
                <a:spcPts val="3479"/>
              </a:lnSpc>
            </a:pPr>
            <a:r>
              <a:rPr lang="en-US" sz="2999" u="sng">
                <a:solidFill>
                  <a:srgbClr val="FBF6F1"/>
                </a:solidFill>
                <a:latin typeface="Martel Heavy"/>
                <a:hlinkClick r:id="rId2" tooltip="https://www.gastontowingtransport.com/car-towing-gastonia"/>
              </a:rPr>
              <a:t>Car Towing Gastonia</a:t>
            </a:r>
          </a:p>
          <a:p>
            <a:pPr algn="ctr">
              <a:lnSpc>
                <a:spcPts val="3479"/>
              </a:lnSpc>
            </a:pPr>
          </a:p>
        </p:txBody>
      </p:sp>
      <p:sp>
        <p:nvSpPr>
          <p:cNvPr name="TextBox 19" id="19"/>
          <p:cNvSpPr txBox="true"/>
          <p:nvPr/>
        </p:nvSpPr>
        <p:spPr>
          <a:xfrm rot="0">
            <a:off x="7694508" y="2949808"/>
            <a:ext cx="2898983" cy="1320165"/>
          </a:xfrm>
          <a:prstGeom prst="rect">
            <a:avLst/>
          </a:prstGeom>
        </p:spPr>
        <p:txBody>
          <a:bodyPr anchor="t" rtlCol="false" tIns="0" lIns="0" bIns="0" rIns="0">
            <a:spAutoFit/>
          </a:bodyPr>
          <a:lstStyle/>
          <a:p>
            <a:pPr algn="ctr">
              <a:lnSpc>
                <a:spcPts val="3479"/>
              </a:lnSpc>
            </a:pPr>
            <a:r>
              <a:rPr lang="en-US" sz="2999" u="sng">
                <a:solidFill>
                  <a:srgbClr val="FBF6F1"/>
                </a:solidFill>
                <a:latin typeface="Martel Heavy"/>
                <a:hlinkClick r:id="rId3" tooltip="https://www.gastontowingtransport.com/vehicle-transport-delivery-service-gastonia"/>
              </a:rPr>
              <a:t>Long Distance Hauling</a:t>
            </a:r>
          </a:p>
          <a:p>
            <a:pPr algn="ctr">
              <a:lnSpc>
                <a:spcPts val="3479"/>
              </a:lnSpc>
            </a:pPr>
          </a:p>
        </p:txBody>
      </p:sp>
      <p:sp>
        <p:nvSpPr>
          <p:cNvPr name="TextBox 20" id="20"/>
          <p:cNvSpPr txBox="true"/>
          <p:nvPr/>
        </p:nvSpPr>
        <p:spPr>
          <a:xfrm rot="0">
            <a:off x="13079313" y="2949808"/>
            <a:ext cx="2898983" cy="1320165"/>
          </a:xfrm>
          <a:prstGeom prst="rect">
            <a:avLst/>
          </a:prstGeom>
        </p:spPr>
        <p:txBody>
          <a:bodyPr anchor="t" rtlCol="false" tIns="0" lIns="0" bIns="0" rIns="0">
            <a:spAutoFit/>
          </a:bodyPr>
          <a:lstStyle/>
          <a:p>
            <a:pPr algn="ctr">
              <a:lnSpc>
                <a:spcPts val="3479"/>
              </a:lnSpc>
            </a:pPr>
            <a:r>
              <a:rPr lang="en-US" sz="2999" u="sng">
                <a:solidFill>
                  <a:srgbClr val="FBF6F1"/>
                </a:solidFill>
                <a:latin typeface="Martel Heavy"/>
                <a:hlinkClick r:id="rId4" tooltip="https://www.gastontowingtransport.com/lockout-service-gastonia"/>
              </a:rPr>
              <a:t>Lockout Services</a:t>
            </a:r>
          </a:p>
          <a:p>
            <a:pPr algn="ctr">
              <a:lnSpc>
                <a:spcPts val="3479"/>
              </a:lnSpc>
            </a:pPr>
          </a:p>
        </p:txBody>
      </p:sp>
      <p:sp>
        <p:nvSpPr>
          <p:cNvPr name="TextBox 21" id="21"/>
          <p:cNvSpPr txBox="true"/>
          <p:nvPr/>
        </p:nvSpPr>
        <p:spPr>
          <a:xfrm rot="0">
            <a:off x="11114132" y="6405250"/>
            <a:ext cx="3435061" cy="1320165"/>
          </a:xfrm>
          <a:prstGeom prst="rect">
            <a:avLst/>
          </a:prstGeom>
        </p:spPr>
        <p:txBody>
          <a:bodyPr anchor="t" rtlCol="false" tIns="0" lIns="0" bIns="0" rIns="0">
            <a:spAutoFit/>
          </a:bodyPr>
          <a:lstStyle/>
          <a:p>
            <a:pPr algn="ctr">
              <a:lnSpc>
                <a:spcPts val="3479"/>
              </a:lnSpc>
            </a:pPr>
            <a:r>
              <a:rPr lang="en-US" sz="2999" u="sng">
                <a:solidFill>
                  <a:srgbClr val="FBF6F1"/>
                </a:solidFill>
                <a:latin typeface="Martel Heavy"/>
                <a:hlinkClick r:id="rId5" tooltip="https://www.gastontowingtransport.com/we-buy-junk-cars-gastonia"/>
              </a:rPr>
              <a:t>Vehicle Purchasing</a:t>
            </a:r>
          </a:p>
          <a:p>
            <a:pPr algn="ctr">
              <a:lnSpc>
                <a:spcPts val="3479"/>
              </a:lnSpc>
            </a:pPr>
          </a:p>
        </p:txBody>
      </p:sp>
      <p:sp>
        <p:nvSpPr>
          <p:cNvPr name="TextBox 22" id="22"/>
          <p:cNvSpPr txBox="true"/>
          <p:nvPr/>
        </p:nvSpPr>
        <p:spPr>
          <a:xfrm rot="0">
            <a:off x="3587002" y="6402933"/>
            <a:ext cx="2898983" cy="1320165"/>
          </a:xfrm>
          <a:prstGeom prst="rect">
            <a:avLst/>
          </a:prstGeom>
        </p:spPr>
        <p:txBody>
          <a:bodyPr anchor="t" rtlCol="false" tIns="0" lIns="0" bIns="0" rIns="0">
            <a:spAutoFit/>
          </a:bodyPr>
          <a:lstStyle/>
          <a:p>
            <a:pPr algn="ctr">
              <a:lnSpc>
                <a:spcPts val="3479"/>
              </a:lnSpc>
            </a:pPr>
            <a:r>
              <a:rPr lang="en-US" sz="2999" u="sng">
                <a:solidFill>
                  <a:srgbClr val="FBF6F1"/>
                </a:solidFill>
                <a:latin typeface="Martel Heavy"/>
                <a:hlinkClick r:id="rId6" tooltip="https://www.gastontowingtransport.com/camper-5th-wheel-towing-gastonia"/>
              </a:rPr>
              <a:t>Camper/5th Wheel Tow</a:t>
            </a:r>
          </a:p>
          <a:p>
            <a:pPr algn="ctr">
              <a:lnSpc>
                <a:spcPts val="3479"/>
              </a:lnSpc>
            </a:pPr>
          </a:p>
        </p:txBody>
      </p:sp>
      <p:sp>
        <p:nvSpPr>
          <p:cNvPr name="TextBox 23" id="23"/>
          <p:cNvSpPr txBox="true"/>
          <p:nvPr/>
        </p:nvSpPr>
        <p:spPr>
          <a:xfrm rot="0">
            <a:off x="2035467" y="4100439"/>
            <a:ext cx="3331671" cy="1580679"/>
          </a:xfrm>
          <a:prstGeom prst="rect">
            <a:avLst/>
          </a:prstGeom>
        </p:spPr>
        <p:txBody>
          <a:bodyPr anchor="t" rtlCol="false" tIns="0" lIns="0" bIns="0" rIns="0">
            <a:spAutoFit/>
          </a:bodyPr>
          <a:lstStyle/>
          <a:p>
            <a:pPr algn="ctr">
              <a:lnSpc>
                <a:spcPts val="2102"/>
              </a:lnSpc>
            </a:pPr>
            <a:r>
              <a:rPr lang="en-US" sz="1501">
                <a:solidFill>
                  <a:srgbClr val="000000"/>
                </a:solidFill>
                <a:latin typeface="Canva Sans"/>
              </a:rPr>
              <a:t>We are the most reliable Car Towing and Transport service in Gastonia NC. We have been trusted to tow and transport over 50,000 vehicles since our start over 10 years ago.</a:t>
            </a:r>
          </a:p>
          <a:p>
            <a:pPr algn="ctr">
              <a:lnSpc>
                <a:spcPts val="2102"/>
              </a:lnSpc>
            </a:pPr>
          </a:p>
        </p:txBody>
      </p:sp>
      <p:sp>
        <p:nvSpPr>
          <p:cNvPr name="TextBox 24" id="24"/>
          <p:cNvSpPr txBox="true"/>
          <p:nvPr/>
        </p:nvSpPr>
        <p:spPr>
          <a:xfrm rot="0">
            <a:off x="7478165" y="3912638"/>
            <a:ext cx="3635968" cy="1580679"/>
          </a:xfrm>
          <a:prstGeom prst="rect">
            <a:avLst/>
          </a:prstGeom>
        </p:spPr>
        <p:txBody>
          <a:bodyPr anchor="t" rtlCol="false" tIns="0" lIns="0" bIns="0" rIns="0">
            <a:spAutoFit/>
          </a:bodyPr>
          <a:lstStyle/>
          <a:p>
            <a:pPr algn="ctr">
              <a:lnSpc>
                <a:spcPts val="2102"/>
              </a:lnSpc>
            </a:pPr>
            <a:r>
              <a:rPr lang="en-US" sz="1501">
                <a:solidFill>
                  <a:srgbClr val="000000"/>
                </a:solidFill>
                <a:latin typeface="Canva Sans"/>
              </a:rPr>
              <a:t>We specialize in vehicle transportation from local auctions around Charlotte and Gastonia. We offer same day pickup at most locations and can have your vehicle delivered to you within 3 business days.</a:t>
            </a:r>
          </a:p>
        </p:txBody>
      </p:sp>
      <p:sp>
        <p:nvSpPr>
          <p:cNvPr name="TextBox 25" id="25"/>
          <p:cNvSpPr txBox="true"/>
          <p:nvPr/>
        </p:nvSpPr>
        <p:spPr>
          <a:xfrm rot="0">
            <a:off x="12523528" y="3983884"/>
            <a:ext cx="4051332" cy="1697233"/>
          </a:xfrm>
          <a:prstGeom prst="rect">
            <a:avLst/>
          </a:prstGeom>
        </p:spPr>
        <p:txBody>
          <a:bodyPr anchor="t" rtlCol="false" tIns="0" lIns="0" bIns="0" rIns="0">
            <a:spAutoFit/>
          </a:bodyPr>
          <a:lstStyle/>
          <a:p>
            <a:pPr algn="ctr">
              <a:lnSpc>
                <a:spcPts val="1930"/>
              </a:lnSpc>
            </a:pPr>
            <a:r>
              <a:rPr lang="en-US" sz="1379">
                <a:solidFill>
                  <a:srgbClr val="000000"/>
                </a:solidFill>
                <a:latin typeface="Canva Sans"/>
              </a:rPr>
              <a:t>The average time it takes us to unlock your doors while on scene is 2 Minutes. We have unlocked the doors of just about any vehicle you'd see on the roads. From brand new trucks, to 90's model Ford Escorts we can handle any lockout service. Our average ETA for lockout services are 30 Minutes.</a:t>
            </a:r>
          </a:p>
        </p:txBody>
      </p:sp>
      <p:sp>
        <p:nvSpPr>
          <p:cNvPr name="TextBox 26" id="26"/>
          <p:cNvSpPr txBox="true"/>
          <p:nvPr/>
        </p:nvSpPr>
        <p:spPr>
          <a:xfrm rot="0">
            <a:off x="2880252" y="7408821"/>
            <a:ext cx="4597913" cy="1823812"/>
          </a:xfrm>
          <a:prstGeom prst="rect">
            <a:avLst/>
          </a:prstGeom>
        </p:spPr>
        <p:txBody>
          <a:bodyPr anchor="t" rtlCol="false" tIns="0" lIns="0" bIns="0" rIns="0">
            <a:spAutoFit/>
          </a:bodyPr>
          <a:lstStyle/>
          <a:p>
            <a:pPr algn="ctr">
              <a:lnSpc>
                <a:spcPts val="1803"/>
              </a:lnSpc>
            </a:pPr>
            <a:r>
              <a:rPr lang="en-US" sz="1287">
                <a:solidFill>
                  <a:srgbClr val="000000"/>
                </a:solidFill>
                <a:latin typeface="Canva Sans"/>
              </a:rPr>
              <a:t>Gaston Towing &amp; Transport is your Number One Camper Towing company in Gastonia. We provide Safe transportation for your camper, whether it's a standard pull behind or a 5th wheel. We offer Camper Towing up to a 50 mile radius of Gastonia which also includes any Goose Neck, 5th Wheel, or other trailer related towing needs.</a:t>
            </a:r>
          </a:p>
          <a:p>
            <a:pPr algn="ctr">
              <a:lnSpc>
                <a:spcPts val="1803"/>
              </a:lnSpc>
            </a:pPr>
          </a:p>
        </p:txBody>
      </p:sp>
      <p:sp>
        <p:nvSpPr>
          <p:cNvPr name="TextBox 27" id="27"/>
          <p:cNvSpPr txBox="true"/>
          <p:nvPr/>
        </p:nvSpPr>
        <p:spPr>
          <a:xfrm rot="0">
            <a:off x="10593492" y="7418346"/>
            <a:ext cx="4514518" cy="1789159"/>
          </a:xfrm>
          <a:prstGeom prst="rect">
            <a:avLst/>
          </a:prstGeom>
        </p:spPr>
        <p:txBody>
          <a:bodyPr anchor="t" rtlCol="false" tIns="0" lIns="0" bIns="0" rIns="0">
            <a:spAutoFit/>
          </a:bodyPr>
          <a:lstStyle/>
          <a:p>
            <a:pPr algn="ctr">
              <a:lnSpc>
                <a:spcPts val="2036"/>
              </a:lnSpc>
            </a:pPr>
            <a:r>
              <a:rPr lang="en-US" sz="1454">
                <a:solidFill>
                  <a:srgbClr val="000000"/>
                </a:solidFill>
                <a:latin typeface="Canva Sans"/>
              </a:rPr>
              <a:t>You may have cash sitting in your backyard, literally! We purchase used unwanted vehicles that typically do not run or drive any longer. If you do not have a title, that's not a problem, all we need from you is a valid Photo ID. We will provide a bill of sale that is specific to junk/scrap vehicles. </a:t>
            </a:r>
          </a:p>
          <a:p>
            <a:pPr algn="ctr">
              <a:lnSpc>
                <a:spcPts val="2036"/>
              </a:lnSpc>
            </a:pPr>
          </a:p>
        </p:txBody>
      </p:sp>
      <p:sp>
        <p:nvSpPr>
          <p:cNvPr name="Freeform 28" id="28"/>
          <p:cNvSpPr/>
          <p:nvPr/>
        </p:nvSpPr>
        <p:spPr>
          <a:xfrm flipH="false" flipV="false" rot="0">
            <a:off x="204235" y="151295"/>
            <a:ext cx="2105469" cy="1197486"/>
          </a:xfrm>
          <a:custGeom>
            <a:avLst/>
            <a:gdLst/>
            <a:ahLst/>
            <a:cxnLst/>
            <a:rect r="r" b="b" t="t" l="l"/>
            <a:pathLst>
              <a:path h="1197486" w="2105469">
                <a:moveTo>
                  <a:pt x="0" y="0"/>
                </a:moveTo>
                <a:lnTo>
                  <a:pt x="2105469" y="0"/>
                </a:lnTo>
                <a:lnTo>
                  <a:pt x="2105469" y="1197486"/>
                </a:lnTo>
                <a:lnTo>
                  <a:pt x="0" y="1197486"/>
                </a:lnTo>
                <a:lnTo>
                  <a:pt x="0" y="0"/>
                </a:lnTo>
                <a:close/>
              </a:path>
            </a:pathLst>
          </a:custGeom>
          <a:blipFill>
            <a:blip r:embed="rId7"/>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94AB6F"/>
        </a:solidFill>
      </p:bgPr>
    </p:bg>
    <p:spTree>
      <p:nvGrpSpPr>
        <p:cNvPr id="1" name=""/>
        <p:cNvGrpSpPr/>
        <p:nvPr/>
      </p:nvGrpSpPr>
      <p:grpSpPr>
        <a:xfrm>
          <a:off x="0" y="0"/>
          <a:ext cx="0" cy="0"/>
          <a:chOff x="0" y="0"/>
          <a:chExt cx="0" cy="0"/>
        </a:xfrm>
      </p:grpSpPr>
      <p:grpSp>
        <p:nvGrpSpPr>
          <p:cNvPr name="Group 2" id="2"/>
          <p:cNvGrpSpPr/>
          <p:nvPr/>
        </p:nvGrpSpPr>
        <p:grpSpPr>
          <a:xfrm rot="0">
            <a:off x="9430939" y="368204"/>
            <a:ext cx="8522962" cy="9550592"/>
            <a:chOff x="0" y="0"/>
            <a:chExt cx="758598" cy="850064"/>
          </a:xfrm>
        </p:grpSpPr>
        <p:sp>
          <p:nvSpPr>
            <p:cNvPr name="Freeform 3" id="3"/>
            <p:cNvSpPr/>
            <p:nvPr/>
          </p:nvSpPr>
          <p:spPr>
            <a:xfrm flipH="false" flipV="false" rot="0">
              <a:off x="0" y="0"/>
              <a:ext cx="758598" cy="850064"/>
            </a:xfrm>
            <a:custGeom>
              <a:avLst/>
              <a:gdLst/>
              <a:ahLst/>
              <a:cxnLst/>
              <a:rect r="r" b="b" t="t" l="l"/>
              <a:pathLst>
                <a:path h="850064" w="758598">
                  <a:moveTo>
                    <a:pt x="0" y="0"/>
                  </a:moveTo>
                  <a:lnTo>
                    <a:pt x="758598" y="0"/>
                  </a:lnTo>
                  <a:lnTo>
                    <a:pt x="758598" y="850064"/>
                  </a:lnTo>
                  <a:lnTo>
                    <a:pt x="0" y="850064"/>
                  </a:lnTo>
                  <a:close/>
                </a:path>
              </a:pathLst>
            </a:custGeom>
            <a:solidFill>
              <a:srgbClr val="FBF6F1"/>
            </a:solidFill>
          </p:spPr>
        </p:sp>
        <p:sp>
          <p:nvSpPr>
            <p:cNvPr name="TextBox 4" id="4"/>
            <p:cNvSpPr txBox="true"/>
            <p:nvPr/>
          </p:nvSpPr>
          <p:spPr>
            <a:xfrm>
              <a:off x="0" y="-38100"/>
              <a:ext cx="758598" cy="888164"/>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356635" y="303695"/>
            <a:ext cx="2105469" cy="1197486"/>
          </a:xfrm>
          <a:custGeom>
            <a:avLst/>
            <a:gdLst/>
            <a:ahLst/>
            <a:cxnLst/>
            <a:rect r="r" b="b" t="t" l="l"/>
            <a:pathLst>
              <a:path h="1197486" w="2105469">
                <a:moveTo>
                  <a:pt x="0" y="0"/>
                </a:moveTo>
                <a:lnTo>
                  <a:pt x="2105469" y="0"/>
                </a:lnTo>
                <a:lnTo>
                  <a:pt x="2105469" y="1197486"/>
                </a:lnTo>
                <a:lnTo>
                  <a:pt x="0" y="1197486"/>
                </a:lnTo>
                <a:lnTo>
                  <a:pt x="0" y="0"/>
                </a:lnTo>
                <a:close/>
              </a:path>
            </a:pathLst>
          </a:custGeom>
          <a:blipFill>
            <a:blip r:embed="rId2"/>
            <a:stretch>
              <a:fillRect l="0" t="0" r="0" b="0"/>
            </a:stretch>
          </a:blipFill>
        </p:spPr>
      </p:sp>
      <p:grpSp>
        <p:nvGrpSpPr>
          <p:cNvPr name="Group 6" id="6"/>
          <p:cNvGrpSpPr/>
          <p:nvPr/>
        </p:nvGrpSpPr>
        <p:grpSpPr>
          <a:xfrm rot="0">
            <a:off x="530965" y="4213730"/>
            <a:ext cx="8736643" cy="3770787"/>
            <a:chOff x="0" y="0"/>
            <a:chExt cx="2301009" cy="993129"/>
          </a:xfrm>
        </p:grpSpPr>
        <p:sp>
          <p:nvSpPr>
            <p:cNvPr name="Freeform 7" id="7"/>
            <p:cNvSpPr/>
            <p:nvPr/>
          </p:nvSpPr>
          <p:spPr>
            <a:xfrm flipH="false" flipV="false" rot="0">
              <a:off x="0" y="0"/>
              <a:ext cx="2301009" cy="993129"/>
            </a:xfrm>
            <a:custGeom>
              <a:avLst/>
              <a:gdLst/>
              <a:ahLst/>
              <a:cxnLst/>
              <a:rect r="r" b="b" t="t" l="l"/>
              <a:pathLst>
                <a:path h="993129" w="2301009">
                  <a:moveTo>
                    <a:pt x="45193" y="0"/>
                  </a:moveTo>
                  <a:lnTo>
                    <a:pt x="2255816" y="0"/>
                  </a:lnTo>
                  <a:cubicBezTo>
                    <a:pt x="2280775" y="0"/>
                    <a:pt x="2301009" y="20234"/>
                    <a:pt x="2301009" y="45193"/>
                  </a:cubicBezTo>
                  <a:lnTo>
                    <a:pt x="2301009" y="947936"/>
                  </a:lnTo>
                  <a:cubicBezTo>
                    <a:pt x="2301009" y="959922"/>
                    <a:pt x="2296248" y="971417"/>
                    <a:pt x="2287772" y="979892"/>
                  </a:cubicBezTo>
                  <a:cubicBezTo>
                    <a:pt x="2279297" y="988368"/>
                    <a:pt x="2267802" y="993129"/>
                    <a:pt x="2255816" y="993129"/>
                  </a:cubicBezTo>
                  <a:lnTo>
                    <a:pt x="45193" y="993129"/>
                  </a:lnTo>
                  <a:cubicBezTo>
                    <a:pt x="20234" y="993129"/>
                    <a:pt x="0" y="972895"/>
                    <a:pt x="0" y="947936"/>
                  </a:cubicBezTo>
                  <a:lnTo>
                    <a:pt x="0" y="45193"/>
                  </a:lnTo>
                  <a:cubicBezTo>
                    <a:pt x="0" y="20234"/>
                    <a:pt x="20234" y="0"/>
                    <a:pt x="45193" y="0"/>
                  </a:cubicBezTo>
                  <a:close/>
                </a:path>
              </a:pathLst>
            </a:custGeom>
            <a:solidFill>
              <a:srgbClr val="BFE385"/>
            </a:solidFill>
          </p:spPr>
        </p:sp>
        <p:sp>
          <p:nvSpPr>
            <p:cNvPr name="TextBox 8" id="8"/>
            <p:cNvSpPr txBox="true"/>
            <p:nvPr/>
          </p:nvSpPr>
          <p:spPr>
            <a:xfrm>
              <a:off x="0" y="85725"/>
              <a:ext cx="2301009" cy="907404"/>
            </a:xfrm>
            <a:prstGeom prst="rect">
              <a:avLst/>
            </a:prstGeom>
          </p:spPr>
          <p:txBody>
            <a:bodyPr anchor="ctr" rtlCol="false" tIns="50800" lIns="50800" bIns="50800" rIns="50800"/>
            <a:lstStyle/>
            <a:p>
              <a:pPr algn="ctr">
                <a:lnSpc>
                  <a:spcPts val="1925"/>
                </a:lnSpc>
              </a:pPr>
            </a:p>
          </p:txBody>
        </p:sp>
      </p:grpSp>
      <p:sp>
        <p:nvSpPr>
          <p:cNvPr name="Freeform 9" id="9"/>
          <p:cNvSpPr/>
          <p:nvPr/>
        </p:nvSpPr>
        <p:spPr>
          <a:xfrm flipH="false" flipV="false" rot="0">
            <a:off x="9668426" y="1144585"/>
            <a:ext cx="8047989" cy="8047989"/>
          </a:xfrm>
          <a:custGeom>
            <a:avLst/>
            <a:gdLst/>
            <a:ahLst/>
            <a:cxnLst/>
            <a:rect r="r" b="b" t="t" l="l"/>
            <a:pathLst>
              <a:path h="8047989" w="8047989">
                <a:moveTo>
                  <a:pt x="0" y="0"/>
                </a:moveTo>
                <a:lnTo>
                  <a:pt x="8047989" y="0"/>
                </a:lnTo>
                <a:lnTo>
                  <a:pt x="8047989" y="8047989"/>
                </a:lnTo>
                <a:lnTo>
                  <a:pt x="0" y="804798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0" id="10"/>
          <p:cNvSpPr txBox="true"/>
          <p:nvPr/>
        </p:nvSpPr>
        <p:spPr>
          <a:xfrm rot="0">
            <a:off x="1314450" y="2314901"/>
            <a:ext cx="6691727" cy="1189256"/>
          </a:xfrm>
          <a:prstGeom prst="rect">
            <a:avLst/>
          </a:prstGeom>
        </p:spPr>
        <p:txBody>
          <a:bodyPr anchor="t" rtlCol="false" tIns="0" lIns="0" bIns="0" rIns="0">
            <a:spAutoFit/>
          </a:bodyPr>
          <a:lstStyle/>
          <a:p>
            <a:pPr>
              <a:lnSpc>
                <a:spcPts val="9024"/>
              </a:lnSpc>
            </a:pPr>
            <a:r>
              <a:rPr lang="en-US" sz="8513">
                <a:solidFill>
                  <a:srgbClr val="FBF6F1"/>
                </a:solidFill>
                <a:latin typeface="Martel Heavy"/>
              </a:rPr>
              <a:t>Thank you</a:t>
            </a:r>
          </a:p>
        </p:txBody>
      </p:sp>
      <p:sp>
        <p:nvSpPr>
          <p:cNvPr name="TextBox 11" id="11"/>
          <p:cNvSpPr txBox="true"/>
          <p:nvPr/>
        </p:nvSpPr>
        <p:spPr>
          <a:xfrm rot="0">
            <a:off x="705294" y="9457919"/>
            <a:ext cx="8387984" cy="239651"/>
          </a:xfrm>
          <a:prstGeom prst="rect">
            <a:avLst/>
          </a:prstGeom>
        </p:spPr>
        <p:txBody>
          <a:bodyPr anchor="t" rtlCol="false" tIns="0" lIns="0" bIns="0" rIns="0">
            <a:spAutoFit/>
          </a:bodyPr>
          <a:lstStyle/>
          <a:p>
            <a:pPr>
              <a:lnSpc>
                <a:spcPts val="1898"/>
              </a:lnSpc>
            </a:pPr>
            <a:r>
              <a:rPr lang="en-US" sz="1977" u="sng">
                <a:solidFill>
                  <a:srgbClr val="FBF6F1"/>
                </a:solidFill>
                <a:latin typeface="Martel"/>
                <a:hlinkClick r:id="rId5" tooltip="http://www.gastontowingtransport.com/we-buy-junk-cars-gastonia"/>
              </a:rPr>
              <a:t>www.gastontowingtransport.com/we-buy-junk-cars-gastonia</a:t>
            </a:r>
          </a:p>
        </p:txBody>
      </p:sp>
      <p:sp>
        <p:nvSpPr>
          <p:cNvPr name="TextBox 12" id="12"/>
          <p:cNvSpPr txBox="true"/>
          <p:nvPr/>
        </p:nvSpPr>
        <p:spPr>
          <a:xfrm rot="0">
            <a:off x="739344" y="4588190"/>
            <a:ext cx="1862138" cy="580390"/>
          </a:xfrm>
          <a:prstGeom prst="rect">
            <a:avLst/>
          </a:prstGeom>
        </p:spPr>
        <p:txBody>
          <a:bodyPr anchor="t" rtlCol="false" tIns="0" lIns="0" bIns="0" rIns="0">
            <a:spAutoFit/>
          </a:bodyPr>
          <a:lstStyle/>
          <a:p>
            <a:pPr algn="ctr">
              <a:lnSpc>
                <a:spcPts val="4759"/>
              </a:lnSpc>
            </a:pPr>
            <a:r>
              <a:rPr lang="en-US" sz="3399">
                <a:solidFill>
                  <a:srgbClr val="000000"/>
                </a:solidFill>
                <a:latin typeface="Canva Sans"/>
              </a:rPr>
              <a:t>Call us -  </a:t>
            </a:r>
          </a:p>
        </p:txBody>
      </p:sp>
      <p:sp>
        <p:nvSpPr>
          <p:cNvPr name="TextBox 13" id="13"/>
          <p:cNvSpPr txBox="true"/>
          <p:nvPr/>
        </p:nvSpPr>
        <p:spPr>
          <a:xfrm rot="0">
            <a:off x="2404954" y="4603745"/>
            <a:ext cx="3584836" cy="539755"/>
          </a:xfrm>
          <a:prstGeom prst="rect">
            <a:avLst/>
          </a:prstGeom>
        </p:spPr>
        <p:txBody>
          <a:bodyPr anchor="t" rtlCol="false" tIns="0" lIns="0" bIns="0" rIns="0">
            <a:spAutoFit/>
          </a:bodyPr>
          <a:lstStyle/>
          <a:p>
            <a:pPr algn="ctr">
              <a:lnSpc>
                <a:spcPts val="4330"/>
              </a:lnSpc>
              <a:spcBef>
                <a:spcPct val="0"/>
              </a:spcBef>
            </a:pPr>
            <a:r>
              <a:rPr lang="en-US" sz="3093" spc="-253">
                <a:solidFill>
                  <a:srgbClr val="000000"/>
                </a:solidFill>
                <a:latin typeface="Public Sans"/>
              </a:rPr>
              <a:t>980-745-3756</a:t>
            </a:r>
          </a:p>
        </p:txBody>
      </p:sp>
      <p:sp>
        <p:nvSpPr>
          <p:cNvPr name="TextBox 14" id="14"/>
          <p:cNvSpPr txBox="true"/>
          <p:nvPr/>
        </p:nvSpPr>
        <p:spPr>
          <a:xfrm rot="0">
            <a:off x="720294" y="5385582"/>
            <a:ext cx="1727299" cy="580390"/>
          </a:xfrm>
          <a:prstGeom prst="rect">
            <a:avLst/>
          </a:prstGeom>
        </p:spPr>
        <p:txBody>
          <a:bodyPr anchor="t" rtlCol="false" tIns="0" lIns="0" bIns="0" rIns="0">
            <a:spAutoFit/>
          </a:bodyPr>
          <a:lstStyle/>
          <a:p>
            <a:pPr algn="ctr">
              <a:lnSpc>
                <a:spcPts val="4759"/>
              </a:lnSpc>
            </a:pPr>
            <a:r>
              <a:rPr lang="en-US" sz="3399">
                <a:solidFill>
                  <a:srgbClr val="000000"/>
                </a:solidFill>
                <a:latin typeface="Canva Sans"/>
              </a:rPr>
              <a:t>Mail us- </a:t>
            </a:r>
          </a:p>
        </p:txBody>
      </p:sp>
      <p:sp>
        <p:nvSpPr>
          <p:cNvPr name="TextBox 15" id="15"/>
          <p:cNvSpPr txBox="true"/>
          <p:nvPr/>
        </p:nvSpPr>
        <p:spPr>
          <a:xfrm rot="0">
            <a:off x="2183550" y="5406026"/>
            <a:ext cx="6422234" cy="529977"/>
          </a:xfrm>
          <a:prstGeom prst="rect">
            <a:avLst/>
          </a:prstGeom>
        </p:spPr>
        <p:txBody>
          <a:bodyPr anchor="t" rtlCol="false" tIns="0" lIns="0" bIns="0" rIns="0">
            <a:spAutoFit/>
          </a:bodyPr>
          <a:lstStyle/>
          <a:p>
            <a:pPr algn="ctr">
              <a:lnSpc>
                <a:spcPts val="4239"/>
              </a:lnSpc>
              <a:spcBef>
                <a:spcPct val="0"/>
              </a:spcBef>
            </a:pPr>
            <a:r>
              <a:rPr lang="en-US" sz="3028" spc="-248">
                <a:solidFill>
                  <a:srgbClr val="000000"/>
                </a:solidFill>
                <a:latin typeface="Public Sans"/>
              </a:rPr>
              <a:t>gastontowingandtransport@gmail.com</a:t>
            </a:r>
          </a:p>
        </p:txBody>
      </p:sp>
      <p:sp>
        <p:nvSpPr>
          <p:cNvPr name="TextBox 16" id="16"/>
          <p:cNvSpPr txBox="true"/>
          <p:nvPr/>
        </p:nvSpPr>
        <p:spPr>
          <a:xfrm rot="0">
            <a:off x="240343" y="6176023"/>
            <a:ext cx="4100623" cy="542290"/>
          </a:xfrm>
          <a:prstGeom prst="rect">
            <a:avLst/>
          </a:prstGeom>
        </p:spPr>
        <p:txBody>
          <a:bodyPr anchor="t" rtlCol="false" tIns="0" lIns="0" bIns="0" rIns="0">
            <a:spAutoFit/>
          </a:bodyPr>
          <a:lstStyle/>
          <a:p>
            <a:pPr algn="ctr">
              <a:lnSpc>
                <a:spcPts val="4406"/>
              </a:lnSpc>
            </a:pPr>
            <a:r>
              <a:rPr lang="en-US" sz="3147">
                <a:solidFill>
                  <a:srgbClr val="000000"/>
                </a:solidFill>
                <a:latin typeface="Canva Sans"/>
              </a:rPr>
              <a:t>Opening Hours -</a:t>
            </a:r>
          </a:p>
        </p:txBody>
      </p:sp>
      <p:sp>
        <p:nvSpPr>
          <p:cNvPr name="TextBox 17" id="17"/>
          <p:cNvSpPr txBox="true"/>
          <p:nvPr/>
        </p:nvSpPr>
        <p:spPr>
          <a:xfrm rot="0">
            <a:off x="3900578" y="6185548"/>
            <a:ext cx="4178423" cy="541789"/>
          </a:xfrm>
          <a:prstGeom prst="rect">
            <a:avLst/>
          </a:prstGeom>
        </p:spPr>
        <p:txBody>
          <a:bodyPr anchor="t" rtlCol="false" tIns="0" lIns="0" bIns="0" rIns="0">
            <a:spAutoFit/>
          </a:bodyPr>
          <a:lstStyle/>
          <a:p>
            <a:pPr algn="ctr">
              <a:lnSpc>
                <a:spcPts val="4490"/>
              </a:lnSpc>
            </a:pPr>
            <a:r>
              <a:rPr lang="en-US" sz="3207">
                <a:solidFill>
                  <a:srgbClr val="000000"/>
                </a:solidFill>
                <a:latin typeface="Canva Sans"/>
              </a:rPr>
              <a:t>Mon - Fri: 7am - 7pm</a:t>
            </a:r>
          </a:p>
        </p:txBody>
      </p:sp>
      <p:sp>
        <p:nvSpPr>
          <p:cNvPr name="TextBox 18" id="18"/>
          <p:cNvSpPr txBox="true"/>
          <p:nvPr/>
        </p:nvSpPr>
        <p:spPr>
          <a:xfrm rot="0">
            <a:off x="676719" y="6946412"/>
            <a:ext cx="1882182" cy="543911"/>
          </a:xfrm>
          <a:prstGeom prst="rect">
            <a:avLst/>
          </a:prstGeom>
        </p:spPr>
        <p:txBody>
          <a:bodyPr anchor="t" rtlCol="false" tIns="0" lIns="0" bIns="0" rIns="0">
            <a:spAutoFit/>
          </a:bodyPr>
          <a:lstStyle/>
          <a:p>
            <a:pPr algn="ctr">
              <a:lnSpc>
                <a:spcPts val="4421"/>
              </a:lnSpc>
            </a:pPr>
            <a:r>
              <a:rPr lang="en-US" sz="3158">
                <a:solidFill>
                  <a:srgbClr val="000000"/>
                </a:solidFill>
                <a:latin typeface="Canva Sans"/>
              </a:rPr>
              <a:t>Visit us - </a:t>
            </a:r>
          </a:p>
        </p:txBody>
      </p:sp>
      <p:sp>
        <p:nvSpPr>
          <p:cNvPr name="TextBox 19" id="19"/>
          <p:cNvSpPr txBox="true"/>
          <p:nvPr/>
        </p:nvSpPr>
        <p:spPr>
          <a:xfrm rot="0">
            <a:off x="2447593" y="7027709"/>
            <a:ext cx="5523074" cy="462614"/>
          </a:xfrm>
          <a:prstGeom prst="rect">
            <a:avLst/>
          </a:prstGeom>
        </p:spPr>
        <p:txBody>
          <a:bodyPr anchor="t" rtlCol="false" tIns="0" lIns="0" bIns="0" rIns="0">
            <a:spAutoFit/>
          </a:bodyPr>
          <a:lstStyle/>
          <a:p>
            <a:pPr algn="ctr">
              <a:lnSpc>
                <a:spcPts val="3756"/>
              </a:lnSpc>
            </a:pPr>
            <a:r>
              <a:rPr lang="en-US" sz="2683">
                <a:solidFill>
                  <a:srgbClr val="000000"/>
                </a:solidFill>
                <a:latin typeface="Canva Sans"/>
              </a:rPr>
              <a:t>2952 YORK HWY GASTONIA, NC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DAF0sS21eiM</dc:identifier>
  <dcterms:modified xsi:type="dcterms:W3CDTF">2011-08-01T06:04:30Z</dcterms:modified>
  <cp:revision>1</cp:revision>
  <dc:title>Junk Car Sale Gastonia</dc:title>
</cp:coreProperties>
</file>