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sldIdLst>
    <p:sldId id="257"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7" r:id="rId20"/>
    <p:sldId id="275" r:id="rId21"/>
    <p:sldId id="276"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3CD"/>
    <a:srgbClr val="D5FAC2"/>
    <a:srgbClr val="CCECFF"/>
    <a:srgbClr val="9F7E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590" y="-59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5984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F7A9F982-2374-4CB6-9D2C-456A217D4816}" type="datetimeFigureOut">
              <a:rPr lang="en-US" smtClean="0"/>
              <a:pPr/>
              <a:t>7/13/2017</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66CD8D51-AA41-44B2-99C7-2DAEAAE08BC5}" type="slidenum">
              <a:rPr lang="en-US" smtClean="0"/>
              <a:pPr/>
              <a:t>‹#›</a:t>
            </a:fld>
            <a:endParaRPr lang="en-US"/>
          </a:p>
        </p:txBody>
      </p:sp>
    </p:spTree>
    <p:extLst>
      <p:ext uri="{BB962C8B-B14F-4D97-AF65-F5344CB8AC3E}">
        <p14:creationId xmlns:p14="http://schemas.microsoft.com/office/powerpoint/2010/main" val="756219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F7A9F982-2374-4CB6-9D2C-456A217D4816}" type="datetimeFigureOut">
              <a:rPr lang="en-US" smtClean="0"/>
              <a:pPr/>
              <a:t>7/13/2017</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66CD8D51-AA41-44B2-99C7-2DAEAAE08BC5}" type="slidenum">
              <a:rPr lang="en-US" smtClean="0"/>
              <a:pPr/>
              <a:t>‹#›</a:t>
            </a:fld>
            <a:endParaRPr lang="en-US"/>
          </a:p>
        </p:txBody>
      </p:sp>
    </p:spTree>
    <p:extLst>
      <p:ext uri="{BB962C8B-B14F-4D97-AF65-F5344CB8AC3E}">
        <p14:creationId xmlns:p14="http://schemas.microsoft.com/office/powerpoint/2010/main" val="3163894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0420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E:\ELISA\ERLANGGA LISA\2017\TEMPLATE PPT\SMA Biologi Irna kelompok peminatan\SMA Biologi Irna kelompok peminatan.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4302125"/>
            <a:ext cx="9144000" cy="84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400862"/>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49"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wikipedia.org/wiki/Surgical_nursing"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https://upload.wikimedia.org/wikipedia/commons/4/4e/Surgical_Nurse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46208"/>
            <a:ext cx="6208569" cy="44833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a:xfrm>
            <a:off x="657364" y="3486150"/>
            <a:ext cx="8094240" cy="966639"/>
          </a:xfrm>
          <a:prstGeom prst="rect">
            <a:avLst/>
          </a:prstGeom>
          <a:solidFill>
            <a:schemeClr val="bg1">
              <a:alpha val="70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d-ID" sz="3200" b="1" dirty="0" smtClean="0">
                <a:latin typeface="Arial" pitchFamily="34" charset="0"/>
                <a:cs typeface="Arial" pitchFamily="34" charset="0"/>
              </a:rPr>
              <a:t>BAB 1</a:t>
            </a:r>
            <a:r>
              <a:rPr lang="en-US" sz="3200" b="1" dirty="0" smtClean="0">
                <a:latin typeface="Arial" pitchFamily="34" charset="0"/>
                <a:cs typeface="Arial" pitchFamily="34" charset="0"/>
              </a:rPr>
              <a:t>1</a:t>
            </a:r>
            <a:r>
              <a:rPr lang="id-ID" sz="3200" b="1" dirty="0" smtClean="0">
                <a:latin typeface="Arial" pitchFamily="34" charset="0"/>
                <a:cs typeface="Arial" pitchFamily="34" charset="0"/>
              </a:rPr>
              <a:t/>
            </a:r>
            <a:br>
              <a:rPr lang="id-ID" sz="3200" b="1" dirty="0" smtClean="0">
                <a:latin typeface="Arial" pitchFamily="34" charset="0"/>
                <a:cs typeface="Arial" pitchFamily="34" charset="0"/>
              </a:rPr>
            </a:br>
            <a:r>
              <a:rPr lang="en-US" sz="3200" b="1" dirty="0" smtClean="0">
                <a:latin typeface="Arial" pitchFamily="34" charset="0"/>
                <a:cs typeface="Arial" pitchFamily="34" charset="0"/>
              </a:rPr>
              <a:t>SISTEM PERTAHANAN TUBUH</a:t>
            </a:r>
            <a:endParaRPr lang="id-ID" sz="3200" b="1" dirty="0">
              <a:latin typeface="Arial" pitchFamily="34" charset="0"/>
              <a:cs typeface="Arial" pitchFamily="34" charset="0"/>
            </a:endParaRPr>
          </a:p>
        </p:txBody>
      </p:sp>
      <p:sp>
        <p:nvSpPr>
          <p:cNvPr id="4" name="Rectangle 3"/>
          <p:cNvSpPr/>
          <p:nvPr/>
        </p:nvSpPr>
        <p:spPr>
          <a:xfrm>
            <a:off x="6370310" y="4552950"/>
            <a:ext cx="1478290" cy="307777"/>
          </a:xfrm>
          <a:prstGeom prst="rect">
            <a:avLst/>
          </a:prstGeom>
        </p:spPr>
        <p:txBody>
          <a:bodyPr wrap="none">
            <a:spAutoFit/>
          </a:bodyPr>
          <a:lstStyle/>
          <a:p>
            <a:r>
              <a:rPr lang="en-US" sz="1400" i="1" dirty="0">
                <a:hlinkClick r:id="rId3"/>
              </a:rPr>
              <a:t>en.wikipedia.org</a:t>
            </a:r>
            <a:endParaRPr lang="id-ID" sz="1400" dirty="0"/>
          </a:p>
        </p:txBody>
      </p:sp>
    </p:spTree>
    <p:extLst>
      <p:ext uri="{BB962C8B-B14F-4D97-AF65-F5344CB8AC3E}">
        <p14:creationId xmlns:p14="http://schemas.microsoft.com/office/powerpoint/2010/main" val="3154172520"/>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93961" y="309492"/>
            <a:ext cx="8110487"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200" b="1" noProof="0" dirty="0" smtClean="0">
                <a:latin typeface="Calibri" pitchFamily="34" charset="0"/>
                <a:cs typeface="Calibri" pitchFamily="34" charset="0"/>
              </a:rPr>
              <a:t>MEKANISME PERTAHANAN TUBUH</a:t>
            </a:r>
            <a:endParaRPr kumimoji="0" lang="en-US" sz="32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493961" y="844827"/>
            <a:ext cx="8110487" cy="431523"/>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pic>
        <p:nvPicPr>
          <p:cNvPr id="4" name="Picture 2" descr="D:\Erlangga\Power Point Biologi SMA XI\Gambar\BAB 11\BAB 11 fix\11_7.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33600" y="1177937"/>
            <a:ext cx="4421088" cy="3392035"/>
          </a:xfrm>
          <a:prstGeom prst="rect">
            <a:avLst/>
          </a:prstGeom>
          <a:noFill/>
        </p:spPr>
      </p:pic>
      <p:sp>
        <p:nvSpPr>
          <p:cNvPr id="5" name="Content Placeholder 1"/>
          <p:cNvSpPr txBox="1">
            <a:spLocks/>
          </p:cNvSpPr>
          <p:nvPr/>
        </p:nvSpPr>
        <p:spPr>
          <a:xfrm>
            <a:off x="493961" y="4081890"/>
            <a:ext cx="8147247" cy="3240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pPr>
            <a:endParaRPr lang="en-US" sz="2000" dirty="0" smtClean="0">
              <a:solidFill>
                <a:srgbClr val="FF0000"/>
              </a:solidFill>
            </a:endParaRPr>
          </a:p>
          <a:p>
            <a:pPr algn="ctr">
              <a:buFont typeface="Arial" pitchFamily="34" charset="0"/>
              <a:buNone/>
            </a:pPr>
            <a:r>
              <a:rPr lang="id-ID" sz="2000" b="1" dirty="0" smtClean="0">
                <a:solidFill>
                  <a:srgbClr val="FF0000"/>
                </a:solidFill>
              </a:rPr>
              <a:t>Bentuk imunoglobulin (Ig)</a:t>
            </a:r>
            <a:endParaRPr lang="id-ID" sz="2000" b="1" dirty="0">
              <a:solidFill>
                <a:srgbClr val="FF0000"/>
              </a:solidFill>
            </a:endParaRPr>
          </a:p>
        </p:txBody>
      </p:sp>
    </p:spTree>
    <p:extLst>
      <p:ext uri="{BB962C8B-B14F-4D97-AF65-F5344CB8AC3E}">
        <p14:creationId xmlns:p14="http://schemas.microsoft.com/office/powerpoint/2010/main" val="33614073"/>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304353"/>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539553" y="860108"/>
            <a:ext cx="7992887" cy="352729"/>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pic>
        <p:nvPicPr>
          <p:cNvPr id="4" name="Picture 2" descr="D:\Erlangga\Power Point Biologi SMA XI\Gambar\BAB 11\BAB 11 fix\11_8.bmp"/>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89372" y="1212837"/>
            <a:ext cx="5582640" cy="3168945"/>
          </a:xfrm>
          <a:prstGeom prst="rect">
            <a:avLst/>
          </a:prstGeom>
          <a:noFill/>
        </p:spPr>
      </p:pic>
      <p:sp>
        <p:nvSpPr>
          <p:cNvPr id="5" name="Content Placeholder 1"/>
          <p:cNvSpPr txBox="1">
            <a:spLocks/>
          </p:cNvSpPr>
          <p:nvPr/>
        </p:nvSpPr>
        <p:spPr>
          <a:xfrm>
            <a:off x="3396951" y="4083918"/>
            <a:ext cx="2278088" cy="27003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endParaRPr lang="en-US" sz="2000" b="1" smtClean="0">
              <a:solidFill>
                <a:srgbClr val="FF0000"/>
              </a:solidFill>
            </a:endParaRPr>
          </a:p>
          <a:p>
            <a:pPr>
              <a:buFont typeface="Arial" pitchFamily="34" charset="0"/>
              <a:buNone/>
            </a:pPr>
            <a:r>
              <a:rPr lang="id-ID" sz="2000" b="1" smtClean="0">
                <a:solidFill>
                  <a:srgbClr val="FF0000"/>
                </a:solidFill>
              </a:rPr>
              <a:t>Struktur antibodi</a:t>
            </a:r>
          </a:p>
          <a:p>
            <a:pPr>
              <a:buFont typeface="Arial" pitchFamily="34" charset="0"/>
              <a:buNone/>
            </a:pPr>
            <a:endParaRPr lang="id-ID" sz="2000" smtClean="0">
              <a:solidFill>
                <a:srgbClr val="FF0000"/>
              </a:solidFill>
            </a:endParaRPr>
          </a:p>
          <a:p>
            <a:endParaRPr lang="id-ID" sz="2000" dirty="0" smtClean="0">
              <a:solidFill>
                <a:srgbClr val="FF0000"/>
              </a:solidFill>
            </a:endParaRPr>
          </a:p>
        </p:txBody>
      </p:sp>
    </p:spTree>
    <p:extLst>
      <p:ext uri="{BB962C8B-B14F-4D97-AF65-F5344CB8AC3E}">
        <p14:creationId xmlns:p14="http://schemas.microsoft.com/office/powerpoint/2010/main" val="379607327"/>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57504"/>
            <a:ext cx="7848872"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920014"/>
            <a:ext cx="7848872"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611560" y="1426150"/>
            <a:ext cx="7848872" cy="316847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1800" b="1" dirty="0" smtClean="0">
                <a:solidFill>
                  <a:schemeClr val="accent2"/>
                </a:solidFill>
              </a:rPr>
              <a:t>2. Interaksi Antibodi dan Antigen</a:t>
            </a:r>
          </a:p>
          <a:p>
            <a:r>
              <a:rPr lang="id-ID" sz="1800" b="1" dirty="0" smtClean="0">
                <a:solidFill>
                  <a:srgbClr val="FF0000"/>
                </a:solidFill>
              </a:rPr>
              <a:t>Fiksasi komplemen</a:t>
            </a:r>
            <a:r>
              <a:rPr lang="id-ID" sz="1800" dirty="0" smtClean="0"/>
              <a:t>, yaitu aktivasi sistem komplemen  (± protein serum) oleh antibodi. jika terjadi infeksi, protein pertama dalam rangkaian protein komplemen diaktifkan, memicu aktivasi protein-protein berikutnya. Hasilnya adalah virus dan sel-sel patogen mengalami lisis.</a:t>
            </a:r>
          </a:p>
          <a:p>
            <a:r>
              <a:rPr lang="id-ID" sz="1800" b="1" dirty="0" smtClean="0">
                <a:solidFill>
                  <a:srgbClr val="FF0000"/>
                </a:solidFill>
              </a:rPr>
              <a:t>Netralisasi</a:t>
            </a:r>
            <a:r>
              <a:rPr lang="id-ID" sz="1800" dirty="0" smtClean="0"/>
              <a:t>, terjadi jika antibodi menutup sistem determinan antigen, sehingga antigen menjadi tidak berbahaya.</a:t>
            </a:r>
          </a:p>
          <a:p>
            <a:r>
              <a:rPr lang="id-ID" sz="1800" b="1" dirty="0" smtClean="0">
                <a:solidFill>
                  <a:srgbClr val="FF0000"/>
                </a:solidFill>
              </a:rPr>
              <a:t>Aglutinasi (penggumpalan)</a:t>
            </a:r>
            <a:r>
              <a:rPr lang="en-US" sz="1800" dirty="0" smtClean="0">
                <a:solidFill>
                  <a:srgbClr val="FF0000"/>
                </a:solidFill>
              </a:rPr>
              <a:t>,</a:t>
            </a:r>
            <a:r>
              <a:rPr lang="id-ID" sz="1800" b="1" dirty="0" smtClean="0">
                <a:solidFill>
                  <a:srgbClr val="FF0000"/>
                </a:solidFill>
              </a:rPr>
              <a:t> </a:t>
            </a:r>
            <a:r>
              <a:rPr lang="id-ID" sz="1800" dirty="0" smtClean="0"/>
              <a:t>terjadi jika antigen berupa materi partikel.</a:t>
            </a:r>
          </a:p>
          <a:p>
            <a:r>
              <a:rPr lang="id-ID" sz="1800" b="1" dirty="0" smtClean="0">
                <a:solidFill>
                  <a:srgbClr val="FF0000"/>
                </a:solidFill>
              </a:rPr>
              <a:t>Presipitasi (pengendapan)</a:t>
            </a:r>
            <a:r>
              <a:rPr lang="en-US" sz="1800" dirty="0" smtClean="0">
                <a:solidFill>
                  <a:srgbClr val="FF0000"/>
                </a:solidFill>
              </a:rPr>
              <a:t>,</a:t>
            </a:r>
            <a:r>
              <a:rPr lang="id-ID" sz="1800" b="1" dirty="0" smtClean="0">
                <a:solidFill>
                  <a:srgbClr val="FF0000"/>
                </a:solidFill>
              </a:rPr>
              <a:t> </a:t>
            </a:r>
            <a:r>
              <a:rPr lang="id-ID" sz="1800" dirty="0" smtClean="0"/>
              <a:t>yaitu pengikatan silang molekul-molekul antigen yang terlarut dalam cairan tubuh.</a:t>
            </a:r>
          </a:p>
        </p:txBody>
      </p:sp>
    </p:spTree>
    <p:extLst>
      <p:ext uri="{BB962C8B-B14F-4D97-AF65-F5344CB8AC3E}">
        <p14:creationId xmlns:p14="http://schemas.microsoft.com/office/powerpoint/2010/main" val="3730183928"/>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03498"/>
            <a:ext cx="7920880"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860108"/>
            <a:ext cx="7920880"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pic>
        <p:nvPicPr>
          <p:cNvPr id="4" name="Picture 2" descr="D:\Erlangga\Power Point Biologi SMA XI\Gambar\BAB 11\BAB 11 fix\11_10.jpg"/>
          <p:cNvPicPr>
            <a:picLocks noChangeAspect="1" noChangeArrowheads="1"/>
          </p:cNvPicPr>
          <p:nvPr/>
        </p:nvPicPr>
        <p:blipFill rotWithShape="1">
          <a:blip r:embed="rId2">
            <a:clrChange>
              <a:clrFrom>
                <a:srgbClr val="FFFFFF"/>
              </a:clrFrom>
              <a:clrTo>
                <a:srgbClr val="FFFFFF">
                  <a:alpha val="0"/>
                </a:srgbClr>
              </a:clrTo>
            </a:clrChange>
          </a:blip>
          <a:srcRect b="2838"/>
          <a:stretch/>
        </p:blipFill>
        <p:spPr bwMode="auto">
          <a:xfrm>
            <a:off x="1295400" y="1257609"/>
            <a:ext cx="6351984" cy="3175827"/>
          </a:xfrm>
          <a:prstGeom prst="rect">
            <a:avLst/>
          </a:prstGeom>
          <a:noFill/>
        </p:spPr>
      </p:pic>
      <p:sp>
        <p:nvSpPr>
          <p:cNvPr id="5" name="Content Placeholder 1"/>
          <p:cNvSpPr txBox="1">
            <a:spLocks/>
          </p:cNvSpPr>
          <p:nvPr/>
        </p:nvSpPr>
        <p:spPr>
          <a:xfrm>
            <a:off x="586714" y="4095750"/>
            <a:ext cx="7945726" cy="32403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n-US" sz="2000" b="1" dirty="0" smtClean="0">
              <a:solidFill>
                <a:srgbClr val="FF0000"/>
              </a:solidFill>
            </a:endParaRPr>
          </a:p>
          <a:p>
            <a:pPr marL="0" indent="0" algn="ctr">
              <a:buFont typeface="Arial" pitchFamily="34" charset="0"/>
              <a:buNone/>
            </a:pPr>
            <a:r>
              <a:rPr lang="id-ID" sz="2000" b="1" dirty="0" smtClean="0">
                <a:solidFill>
                  <a:srgbClr val="FF0000"/>
                </a:solidFill>
              </a:rPr>
              <a:t>Mekanisme pengikatan antibodi ke antigen</a:t>
            </a:r>
            <a:endParaRPr lang="id-ID" sz="2000" b="1" dirty="0">
              <a:solidFill>
                <a:srgbClr val="FF0000"/>
              </a:solidFill>
            </a:endParaRPr>
          </a:p>
        </p:txBody>
      </p:sp>
    </p:spTree>
    <p:extLst>
      <p:ext uri="{BB962C8B-B14F-4D97-AF65-F5344CB8AC3E}">
        <p14:creationId xmlns:p14="http://schemas.microsoft.com/office/powerpoint/2010/main" val="692199911"/>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3568" y="303498"/>
            <a:ext cx="7920880"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83568" y="842568"/>
            <a:ext cx="7920880" cy="433782"/>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600" b="1" dirty="0" err="1" smtClean="0">
                <a:latin typeface="Calibri" pitchFamily="34" charset="0"/>
                <a:cs typeface="Calibri" pitchFamily="34" charset="0"/>
              </a:rPr>
              <a:t>Pertahanan</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Spesifik</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Adaptif</a:t>
            </a:r>
            <a:r>
              <a:rPr lang="en-US" sz="2600" b="1" dirty="0" smtClean="0">
                <a:latin typeface="Calibri" pitchFamily="34" charset="0"/>
                <a:cs typeface="Calibri" pitchFamily="34" charset="0"/>
              </a:rPr>
              <a:t>)</a:t>
            </a:r>
            <a:endParaRPr lang="en-US" sz="2600" b="1" dirty="0">
              <a:latin typeface="Calibri" pitchFamily="34" charset="0"/>
              <a:cs typeface="Calibri" pitchFamily="34" charset="0"/>
            </a:endParaRPr>
          </a:p>
        </p:txBody>
      </p:sp>
      <p:sp>
        <p:nvSpPr>
          <p:cNvPr id="4" name="Content Placeholder 1"/>
          <p:cNvSpPr txBox="1">
            <a:spLocks/>
          </p:cNvSpPr>
          <p:nvPr/>
        </p:nvSpPr>
        <p:spPr>
          <a:xfrm>
            <a:off x="683568" y="1352550"/>
            <a:ext cx="7920880" cy="316847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1500" b="1" dirty="0" smtClean="0">
                <a:solidFill>
                  <a:schemeClr val="accent2"/>
                </a:solidFill>
              </a:rPr>
              <a:t>3. Jenis Imunitas (Kekebalan Tubuh)</a:t>
            </a:r>
          </a:p>
          <a:p>
            <a:r>
              <a:rPr lang="id-ID" sz="1500" b="1" dirty="0" smtClean="0">
                <a:solidFill>
                  <a:srgbClr val="FF0000"/>
                </a:solidFill>
              </a:rPr>
              <a:t>Imunisasi aktif</a:t>
            </a:r>
            <a:r>
              <a:rPr lang="id-ID" sz="1500" dirty="0" smtClean="0">
                <a:solidFill>
                  <a:srgbClr val="FF0000"/>
                </a:solidFill>
              </a:rPr>
              <a:t>, </a:t>
            </a:r>
            <a:r>
              <a:rPr lang="id-ID" sz="1500" dirty="0" smtClean="0"/>
              <a:t>diperoleh akibat kontak langsung dengan toksin/patogen sehingga tubuh mampu memproduksi antibodi sendiri.</a:t>
            </a:r>
          </a:p>
          <a:p>
            <a:r>
              <a:rPr lang="id-ID" sz="1500" u="sng" dirty="0" smtClean="0"/>
              <a:t>Imunisasi aktif alami</a:t>
            </a:r>
            <a:r>
              <a:rPr lang="id-ID" sz="1500" dirty="0" smtClean="0"/>
              <a:t>: jika seseorang terkena penyakit kemudian sistem imunitas memproduksi antibodi/limfosit khusus.</a:t>
            </a:r>
          </a:p>
          <a:p>
            <a:r>
              <a:rPr lang="id-ID" sz="1500" u="sng" dirty="0" smtClean="0"/>
              <a:t>Imunisasi aktif buatan</a:t>
            </a:r>
            <a:r>
              <a:rPr lang="id-ID" sz="1500" dirty="0" smtClean="0"/>
              <a:t>: merupakan hasil vaksinasi. Vaksin adalah patogen yang dilemahkan atau toksin yang telah diubah, yang dapat merangsang imunitas namun tidak menyebabkan penyakit.</a:t>
            </a:r>
          </a:p>
          <a:p>
            <a:r>
              <a:rPr lang="id-ID" sz="1500" b="1" dirty="0" smtClean="0">
                <a:solidFill>
                  <a:srgbClr val="FF0000"/>
                </a:solidFill>
              </a:rPr>
              <a:t>Imunisasi pasif</a:t>
            </a:r>
            <a:r>
              <a:rPr lang="id-ID" sz="1500" dirty="0" smtClean="0"/>
              <a:t>, jika antibodi dari satu individu dipindahkan ke individu lain.</a:t>
            </a:r>
          </a:p>
          <a:p>
            <a:r>
              <a:rPr lang="id-ID" sz="1500" u="sng" dirty="0" smtClean="0"/>
              <a:t>Imunisasi pasif alami</a:t>
            </a:r>
            <a:r>
              <a:rPr lang="id-ID" sz="1500" dirty="0" smtClean="0"/>
              <a:t>: terjadi melalui pemberian ASI dan saat IgG ibu masuk ke plasenta.</a:t>
            </a:r>
          </a:p>
          <a:p>
            <a:r>
              <a:rPr lang="id-ID" sz="1500" u="sng" dirty="0" smtClean="0"/>
              <a:t>Imunisasi pasif buatan</a:t>
            </a:r>
            <a:r>
              <a:rPr lang="id-ID" sz="1500" dirty="0" smtClean="0"/>
              <a:t>: terjadi melalui injeksi antibodi dalam serum yang dihasilkan oleh orang atau hewan yang kebal karena pernah terpapar antigen tertentu.</a:t>
            </a:r>
          </a:p>
        </p:txBody>
      </p:sp>
    </p:spTree>
    <p:extLst>
      <p:ext uri="{BB962C8B-B14F-4D97-AF65-F5344CB8AC3E}">
        <p14:creationId xmlns:p14="http://schemas.microsoft.com/office/powerpoint/2010/main" val="1272393927"/>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03498"/>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400" b="1" noProof="0" dirty="0" smtClean="0">
                <a:latin typeface="Calibri" pitchFamily="34" charset="0"/>
                <a:cs typeface="Calibri" pitchFamily="34" charset="0"/>
              </a:rPr>
              <a:t>MEKANISME PERTAHANAN TUBUH</a:t>
            </a:r>
            <a:endParaRPr kumimoji="0" lang="en-US" sz="34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899029"/>
            <a:ext cx="7992888" cy="376577"/>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586926" y="1347360"/>
            <a:ext cx="8017523" cy="351039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1500" b="1" dirty="0" smtClean="0">
                <a:solidFill>
                  <a:schemeClr val="accent2"/>
                </a:solidFill>
              </a:rPr>
              <a:t>4. Sel-Sel yang terlibat dalam Respons Imunitas</a:t>
            </a:r>
          </a:p>
          <a:p>
            <a:pPr marL="514350" indent="-514350">
              <a:buFont typeface="Arial" pitchFamily="34" charset="0"/>
              <a:buNone/>
            </a:pPr>
            <a:r>
              <a:rPr lang="id-ID" sz="1500" b="1" dirty="0" smtClean="0">
                <a:solidFill>
                  <a:srgbClr val="FF0000"/>
                </a:solidFill>
              </a:rPr>
              <a:t>a) Sel B (limfosit B)</a:t>
            </a:r>
          </a:p>
          <a:p>
            <a:pPr marL="265113" indent="25400">
              <a:buFont typeface="Arial" pitchFamily="34" charset="0"/>
              <a:buNone/>
            </a:pPr>
            <a:r>
              <a:rPr lang="id-ID" sz="1500" dirty="0" smtClean="0"/>
              <a:t>Berfungsi membentuk antibodi untuk melawan antigen. Sel B berdiferensiasi menjadi sel plasma (produksi antibodi) dan sel memori (berfungsi dalam respon imunitas sekunder).</a:t>
            </a:r>
          </a:p>
          <a:p>
            <a:pPr marL="514350" indent="-514350">
              <a:buFont typeface="Arial" pitchFamily="34" charset="0"/>
              <a:buNone/>
            </a:pPr>
            <a:r>
              <a:rPr lang="id-ID" sz="1500" b="1" dirty="0" smtClean="0">
                <a:solidFill>
                  <a:srgbClr val="FF0000"/>
                </a:solidFill>
              </a:rPr>
              <a:t>b) Sel T (limfosit T)</a:t>
            </a:r>
          </a:p>
          <a:p>
            <a:pPr marL="354013" indent="0">
              <a:buFont typeface="Arial" pitchFamily="34" charset="0"/>
              <a:buNone/>
            </a:pPr>
            <a:r>
              <a:rPr lang="id-ID" sz="1500" dirty="0" smtClean="0"/>
              <a:t>Yaitu sel darah putih yang mempu mengenali dan membedakan jenis antigen/petogen spesifik. Saat pengenalan antigen, sel T berdiferensiasi menjadi sel T memori dan sel T efektor (sel T sitotoksik, sel T penolong, dan sel T supresor)</a:t>
            </a:r>
          </a:p>
          <a:p>
            <a:pPr marL="514350" indent="-514350">
              <a:buFont typeface="Arial" pitchFamily="34" charset="0"/>
              <a:buNone/>
            </a:pPr>
            <a:r>
              <a:rPr lang="id-ID" sz="1500" b="1" dirty="0" smtClean="0">
                <a:solidFill>
                  <a:srgbClr val="FF0000"/>
                </a:solidFill>
              </a:rPr>
              <a:t>c) Makrofag</a:t>
            </a:r>
          </a:p>
          <a:p>
            <a:pPr marL="269875" indent="0">
              <a:buFont typeface="Arial" pitchFamily="34" charset="0"/>
              <a:buNone/>
            </a:pPr>
            <a:r>
              <a:rPr lang="id-ID" sz="1500" dirty="0" smtClean="0"/>
              <a:t>Adalah sel fagosit besar dalam jaringan, berasal dari perkembangan sel darah putih, berfungsi menelan antigen/bakteri untuk dihancurkan secara enzimatik.</a:t>
            </a:r>
          </a:p>
          <a:p>
            <a:pPr marL="514350" indent="-514350">
              <a:buFont typeface="Arial" pitchFamily="34" charset="0"/>
              <a:buNone/>
            </a:pPr>
            <a:r>
              <a:rPr lang="id-ID" sz="1500" b="1" dirty="0" smtClean="0">
                <a:solidFill>
                  <a:srgbClr val="FF0000"/>
                </a:solidFill>
              </a:rPr>
              <a:t>d) Sel pembunuh alami (NK=</a:t>
            </a:r>
            <a:r>
              <a:rPr lang="id-ID" sz="1500" b="1" i="1" dirty="0" smtClean="0">
                <a:solidFill>
                  <a:srgbClr val="FF0000"/>
                </a:solidFill>
              </a:rPr>
              <a:t>Natural Killer</a:t>
            </a:r>
            <a:r>
              <a:rPr lang="id-ID" sz="1500" b="1" dirty="0" smtClean="0">
                <a:solidFill>
                  <a:srgbClr val="FF0000"/>
                </a:solidFill>
              </a:rPr>
              <a:t>)</a:t>
            </a:r>
          </a:p>
          <a:p>
            <a:pPr marL="354013" indent="0">
              <a:buFont typeface="Arial" pitchFamily="34" charset="0"/>
              <a:buNone/>
            </a:pPr>
            <a:r>
              <a:rPr lang="id-ID" sz="1500" dirty="0" smtClean="0"/>
              <a:t>Adalah sekumpulan limfosit non-T dan non-B yang bersifat sitotoksik.</a:t>
            </a:r>
            <a:endParaRPr lang="id-ID" sz="1500" dirty="0"/>
          </a:p>
        </p:txBody>
      </p:sp>
    </p:spTree>
    <p:extLst>
      <p:ext uri="{BB962C8B-B14F-4D97-AF65-F5344CB8AC3E}">
        <p14:creationId xmlns:p14="http://schemas.microsoft.com/office/powerpoint/2010/main" val="647685794"/>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5561" y="303498"/>
            <a:ext cx="8230895"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445561" y="860108"/>
            <a:ext cx="8230895"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445560" y="1383619"/>
            <a:ext cx="8241240" cy="316847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2000" b="1" smtClean="0">
                <a:solidFill>
                  <a:schemeClr val="accent2"/>
                </a:solidFill>
              </a:rPr>
              <a:t>5. Mekanisme Respons Imunitas Humoral (Diperantarai Antibodi)</a:t>
            </a:r>
          </a:p>
          <a:p>
            <a:r>
              <a:rPr lang="id-ID" sz="2000" smtClean="0"/>
              <a:t>Antigen masuk ke tubuh </a:t>
            </a:r>
            <a:r>
              <a:rPr lang="id-ID" sz="2000" smtClean="0">
                <a:sym typeface="Wingdings" pitchFamily="2" charset="2"/>
              </a:rPr>
              <a:t> dibawa ke limfosit B.</a:t>
            </a:r>
          </a:p>
          <a:p>
            <a:r>
              <a:rPr lang="id-ID" sz="2000" smtClean="0">
                <a:sym typeface="Wingdings" pitchFamily="2" charset="2"/>
              </a:rPr>
              <a:t>Aktivasi limfosit B  proliferasi menghasilkan tiruan sel B.</a:t>
            </a:r>
          </a:p>
          <a:p>
            <a:r>
              <a:rPr lang="id-ID" sz="2000" smtClean="0">
                <a:sym typeface="Wingdings" pitchFamily="2" charset="2"/>
              </a:rPr>
              <a:t>Tiruan sel B berdiferensiasi  sel plasma  sekresi antibodi   dibawa ke lokasi infeksi.</a:t>
            </a:r>
          </a:p>
          <a:p>
            <a:r>
              <a:rPr lang="id-ID" sz="2000" smtClean="0">
                <a:sym typeface="Wingdings" pitchFamily="2" charset="2"/>
              </a:rPr>
              <a:t>Kompleks antigen-antibodi menginaktifkan antigen.</a:t>
            </a:r>
          </a:p>
          <a:p>
            <a:r>
              <a:rPr lang="id-ID" sz="2000" smtClean="0">
                <a:sym typeface="Wingdings" pitchFamily="2" charset="2"/>
              </a:rPr>
              <a:t>Tiruan sel B yang tidak berdiferensiasi meneap di jaringan limfoid dan menjadi sel B memori, yang berfungsi dalam respos imunitas sekunder dika terjadi pajanan antigen yang sama secara berulang.</a:t>
            </a:r>
            <a:endParaRPr lang="id-ID" sz="2000" dirty="0"/>
          </a:p>
        </p:txBody>
      </p:sp>
    </p:spTree>
    <p:extLst>
      <p:ext uri="{BB962C8B-B14F-4D97-AF65-F5344CB8AC3E}">
        <p14:creationId xmlns:p14="http://schemas.microsoft.com/office/powerpoint/2010/main" val="2238253609"/>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90669"/>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951570"/>
            <a:ext cx="7992888" cy="378043"/>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611560" y="1460677"/>
            <a:ext cx="7992888" cy="316847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1600" b="1" dirty="0" smtClean="0">
                <a:solidFill>
                  <a:schemeClr val="accent2"/>
                </a:solidFill>
              </a:rPr>
              <a:t>6. Mekanisme Respons Imunitas Seluler (Diperantarai Sel)</a:t>
            </a:r>
          </a:p>
          <a:p>
            <a:r>
              <a:rPr lang="id-ID" sz="1600" b="1" dirty="0" smtClean="0">
                <a:solidFill>
                  <a:srgbClr val="FF0000"/>
                </a:solidFill>
              </a:rPr>
              <a:t>Ekstraseluler (jika antigen dicerna oleh makrofag)</a:t>
            </a:r>
          </a:p>
          <a:p>
            <a:r>
              <a:rPr lang="id-ID" sz="1600" dirty="0" smtClean="0"/>
              <a:t>Antigen ditelan makrofag. Makrofag mengandung fragmen protein dari antigen.</a:t>
            </a:r>
          </a:p>
          <a:p>
            <a:r>
              <a:rPr lang="id-ID" sz="1600" dirty="0" smtClean="0"/>
              <a:t>Makrofag membentuk MHC II dan dibawa ke permukaan makrofag.</a:t>
            </a:r>
          </a:p>
          <a:p>
            <a:r>
              <a:rPr lang="id-ID" sz="1600" dirty="0" smtClean="0"/>
              <a:t>MHC II membawa peptida antigen ke permukaan, menyebabkan sel T penolong mengaktifasi makrofag untuk menghancurkan antigen yang ditelan.</a:t>
            </a:r>
          </a:p>
          <a:p>
            <a:r>
              <a:rPr lang="id-ID" sz="1600" b="1" dirty="0" smtClean="0">
                <a:solidFill>
                  <a:srgbClr val="FF0000"/>
                </a:solidFill>
              </a:rPr>
              <a:t>Intraseluler (jika antigen menginfeksi sel)</a:t>
            </a:r>
          </a:p>
          <a:p>
            <a:r>
              <a:rPr lang="id-ID" sz="1600" dirty="0" smtClean="0"/>
              <a:t>Antigen megninfeksi sel tubuh sehingga mengandung fragmen protein antigen.</a:t>
            </a:r>
          </a:p>
          <a:p>
            <a:r>
              <a:rPr lang="id-ID" sz="1600" dirty="0" smtClean="0"/>
              <a:t>Sel tubuh membentuk MHC I, membawa fragmen protein ke permukaan sel, menyebabkan sel sitotoksik teraktivasi dan berdiferensiasi menjadi sel pembunuh aktif yang akan menghancurkan sel yang terinfeksi.</a:t>
            </a:r>
            <a:endParaRPr lang="id-ID" sz="1600" dirty="0"/>
          </a:p>
        </p:txBody>
      </p:sp>
    </p:spTree>
    <p:extLst>
      <p:ext uri="{BB962C8B-B14F-4D97-AF65-F5344CB8AC3E}">
        <p14:creationId xmlns:p14="http://schemas.microsoft.com/office/powerpoint/2010/main" val="887226853"/>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309492"/>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4" name="Title 1"/>
          <p:cNvSpPr txBox="1">
            <a:spLocks/>
          </p:cNvSpPr>
          <p:nvPr/>
        </p:nvSpPr>
        <p:spPr>
          <a:xfrm>
            <a:off x="611560" y="868790"/>
            <a:ext cx="7992888" cy="431404"/>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pic>
        <p:nvPicPr>
          <p:cNvPr id="5" name="Picture 2" descr="D:\Erlangga\Power Point Biologi SMA XI\Gambar\BAB 11\BAB 11 fix\11_14.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63062" y="1300194"/>
            <a:ext cx="4689884" cy="2947956"/>
          </a:xfrm>
          <a:prstGeom prst="rect">
            <a:avLst/>
          </a:prstGeom>
          <a:noFill/>
        </p:spPr>
      </p:pic>
      <p:sp>
        <p:nvSpPr>
          <p:cNvPr id="6" name="Content Placeholder 1"/>
          <p:cNvSpPr txBox="1">
            <a:spLocks/>
          </p:cNvSpPr>
          <p:nvPr/>
        </p:nvSpPr>
        <p:spPr>
          <a:xfrm>
            <a:off x="611560" y="3943350"/>
            <a:ext cx="8147248" cy="27003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n-US" sz="2000" b="1" dirty="0" smtClean="0">
              <a:solidFill>
                <a:srgbClr val="FF0000"/>
              </a:solidFill>
            </a:endParaRPr>
          </a:p>
          <a:p>
            <a:pPr marL="0" indent="0" algn="ctr">
              <a:buFont typeface="Arial" pitchFamily="34" charset="0"/>
              <a:buNone/>
            </a:pPr>
            <a:r>
              <a:rPr lang="id-ID" sz="2000" b="1" dirty="0" smtClean="0">
                <a:solidFill>
                  <a:srgbClr val="FF0000"/>
                </a:solidFill>
              </a:rPr>
              <a:t>Respons imunitas humoral dan imunitas seluler</a:t>
            </a:r>
            <a:endParaRPr lang="id-ID" sz="2000" b="1" dirty="0">
              <a:solidFill>
                <a:srgbClr val="FF0000"/>
              </a:solidFill>
            </a:endParaRPr>
          </a:p>
        </p:txBody>
      </p:sp>
    </p:spTree>
    <p:extLst>
      <p:ext uri="{BB962C8B-B14F-4D97-AF65-F5344CB8AC3E}">
        <p14:creationId xmlns:p14="http://schemas.microsoft.com/office/powerpoint/2010/main" val="238842811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09492"/>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id-ID" sz="3600" b="1" noProof="0" dirty="0" smtClean="0">
                <a:latin typeface="Calibri" pitchFamily="34" charset="0"/>
                <a:cs typeface="Calibri" pitchFamily="34" charset="0"/>
              </a:rPr>
              <a:t>C. PROGRAM DAN JENIS IMUNISASI</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868790"/>
            <a:ext cx="7992888"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id-ID" sz="2400" b="1" dirty="0" smtClean="0">
                <a:latin typeface="Calibri" pitchFamily="34" charset="0"/>
                <a:cs typeface="Calibri" pitchFamily="34" charset="0"/>
              </a:rPr>
              <a:t>Jenis-Jenis Imunisasi</a:t>
            </a:r>
            <a:endParaRPr lang="en-US" sz="2400" b="1"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525088057"/>
              </p:ext>
            </p:extLst>
          </p:nvPr>
        </p:nvGraphicFramePr>
        <p:xfrm>
          <a:off x="611560" y="1428750"/>
          <a:ext cx="7846640" cy="3059430"/>
        </p:xfrm>
        <a:graphic>
          <a:graphicData uri="http://schemas.openxmlformats.org/drawingml/2006/table">
            <a:tbl>
              <a:tblPr firstRow="1" bandRow="1">
                <a:tableStyleId>{5C22544A-7EE6-4342-B048-85BDC9FD1C3A}</a:tableStyleId>
              </a:tblPr>
              <a:tblGrid>
                <a:gridCol w="3579440"/>
                <a:gridCol w="4267200"/>
              </a:tblGrid>
              <a:tr h="278130">
                <a:tc>
                  <a:txBody>
                    <a:bodyPr/>
                    <a:lstStyle/>
                    <a:p>
                      <a:pPr algn="ctr"/>
                      <a:r>
                        <a:rPr lang="id-ID" sz="1200" b="1" dirty="0" smtClean="0"/>
                        <a:t>Jenis</a:t>
                      </a:r>
                      <a:r>
                        <a:rPr lang="id-ID" sz="1200" b="1" baseline="0" dirty="0" smtClean="0"/>
                        <a:t> Imunisasi</a:t>
                      </a:r>
                      <a:endParaRPr lang="id-ID" sz="1200" b="1"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d-ID" sz="1200" b="1" dirty="0" smtClean="0"/>
                        <a:t>Penyakit yang Dicegah</a:t>
                      </a:r>
                      <a:endParaRPr lang="id-ID" sz="1200" b="1"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BCG (</a:t>
                      </a:r>
                      <a:r>
                        <a:rPr lang="id-ID" sz="1200" i="1" dirty="0" smtClean="0"/>
                        <a:t>bacillus calmette-guerin</a:t>
                      </a:r>
                      <a:r>
                        <a:rPr lang="id-ID" sz="1200" dirty="0" smtClean="0"/>
                        <a:t>)</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TBC / Tuberkulosis</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Hepatitis B</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Hepatitis B (infeksi organ hati)</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Polio</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Poliomielitis / Kelumpuhan</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DPT</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Difteri, Pertusis (batuk rejan), dan Tetanus</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Campak</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Campak</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Hib (</a:t>
                      </a:r>
                      <a:r>
                        <a:rPr lang="id-ID" sz="1200" i="1" dirty="0" smtClean="0"/>
                        <a:t>haemophilus influenzae</a:t>
                      </a:r>
                      <a:r>
                        <a:rPr lang="id-ID" sz="1200" dirty="0" smtClean="0"/>
                        <a:t> tipe B)</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Meningitis (radang selaput otak)</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MMR </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Campak, Gondongan, dan Campak Jerman</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Hepatitis A</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Hepatitis A</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Tifoid</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Tifus</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8130">
                <a:tc>
                  <a:txBody>
                    <a:bodyPr/>
                    <a:lstStyle/>
                    <a:p>
                      <a:r>
                        <a:rPr lang="id-ID" sz="1200" dirty="0" smtClean="0"/>
                        <a:t>Varisela</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d-ID" sz="1200" dirty="0" smtClean="0"/>
                        <a:t>Cacar Air</a:t>
                      </a:r>
                      <a:endParaRPr lang="id-ID" sz="12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86773504"/>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819150"/>
            <a:ext cx="3799656" cy="350571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D:\Erlangga\Power Point Biologi SMA XI\Gambar\BAB 11\BAB 11 fix\11_2.jpg"/>
          <p:cNvPicPr>
            <a:picLocks noChangeAspect="1" noChangeArrowheads="1"/>
          </p:cNvPicPr>
          <p:nvPr/>
        </p:nvPicPr>
        <p:blipFill>
          <a:blip r:embed="rId2"/>
          <a:srcRect/>
          <a:stretch>
            <a:fillRect/>
          </a:stretch>
        </p:blipFill>
        <p:spPr bwMode="auto">
          <a:xfrm>
            <a:off x="4463143" y="206022"/>
            <a:ext cx="4131424" cy="4423646"/>
          </a:xfrm>
          <a:prstGeom prst="rect">
            <a:avLst/>
          </a:prstGeom>
          <a:ln>
            <a:noFill/>
          </a:ln>
          <a:effectLst>
            <a:softEdge rad="112500"/>
          </a:effectLst>
        </p:spPr>
      </p:pic>
      <p:sp>
        <p:nvSpPr>
          <p:cNvPr id="3" name="Content Placeholder 1"/>
          <p:cNvSpPr txBox="1">
            <a:spLocks/>
          </p:cNvSpPr>
          <p:nvPr/>
        </p:nvSpPr>
        <p:spPr>
          <a:xfrm>
            <a:off x="546843" y="1003001"/>
            <a:ext cx="3682752" cy="3321867"/>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2400" dirty="0" smtClean="0"/>
              <a:t>Gambar di samping menunjukkan seorang anak berusia 5 tahun yang mengidap penyakit AIDS. Apa yang Anda ketahui tentang AIDS dan bagaimana hubungannya dengan sistem pertahanan tubuh?</a:t>
            </a:r>
            <a:endParaRPr lang="id-ID" sz="2400" dirty="0"/>
          </a:p>
        </p:txBody>
      </p:sp>
    </p:spTree>
    <p:extLst>
      <p:ext uri="{BB962C8B-B14F-4D97-AF65-F5344CB8AC3E}">
        <p14:creationId xmlns:p14="http://schemas.microsoft.com/office/powerpoint/2010/main" val="1873208860"/>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276350"/>
            <a:ext cx="9144000" cy="331827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539552" y="432960"/>
            <a:ext cx="8375848" cy="734634"/>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id-ID" sz="3000" b="1" noProof="0" dirty="0" smtClean="0">
                <a:latin typeface="Calibri" pitchFamily="34" charset="0"/>
                <a:cs typeface="Calibri" pitchFamily="34" charset="0"/>
              </a:rPr>
              <a:t>D.	</a:t>
            </a:r>
            <a:r>
              <a:rPr lang="en-US" sz="3000" b="1" noProof="0" dirty="0" smtClean="0">
                <a:latin typeface="Calibri" pitchFamily="34" charset="0"/>
                <a:cs typeface="Calibri" pitchFamily="34" charset="0"/>
              </a:rPr>
              <a:t>FAKTOR YANG MEMENGARUHI SISTEM </a:t>
            </a:r>
            <a:r>
              <a:rPr lang="id-ID" sz="3000" b="1" noProof="0" dirty="0" smtClean="0">
                <a:latin typeface="Calibri" pitchFamily="34" charset="0"/>
                <a:cs typeface="Calibri" pitchFamily="34" charset="0"/>
              </a:rPr>
              <a:t>	</a:t>
            </a:r>
            <a:r>
              <a:rPr lang="en-US" sz="3000" b="1" noProof="0" dirty="0" smtClean="0">
                <a:latin typeface="Calibri" pitchFamily="34" charset="0"/>
                <a:cs typeface="Calibri" pitchFamily="34" charset="0"/>
              </a:rPr>
              <a:t>PERTAHANAN TUBUH</a:t>
            </a:r>
            <a:endParaRPr kumimoji="0" lang="en-US" sz="3000" b="1" i="0" u="none" strike="noStrike" kern="1200" cap="none" spc="0" normalizeH="0" baseline="0" noProof="0" dirty="0">
              <a:ln>
                <a:noFill/>
              </a:ln>
              <a:effectLst/>
              <a:uLnTx/>
              <a:uFillTx/>
              <a:latin typeface="Calibri" pitchFamily="34" charset="0"/>
              <a:cs typeface="Calibri" pitchFamily="34" charset="0"/>
            </a:endParaRPr>
          </a:p>
        </p:txBody>
      </p:sp>
      <p:sp>
        <p:nvSpPr>
          <p:cNvPr id="3" name="Content Placeholder 1"/>
          <p:cNvSpPr txBox="1">
            <a:spLocks/>
          </p:cNvSpPr>
          <p:nvPr/>
        </p:nvSpPr>
        <p:spPr>
          <a:xfrm>
            <a:off x="539552" y="1383619"/>
            <a:ext cx="8064896" cy="3211004"/>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d-ID" sz="2000" smtClean="0"/>
              <a:t>Genetik (keturunan)</a:t>
            </a:r>
          </a:p>
          <a:p>
            <a:r>
              <a:rPr lang="id-ID" sz="2000" smtClean="0"/>
              <a:t>Fisiologis</a:t>
            </a:r>
          </a:p>
          <a:p>
            <a:r>
              <a:rPr lang="id-ID" sz="2000" smtClean="0"/>
              <a:t>Stress</a:t>
            </a:r>
          </a:p>
          <a:p>
            <a:r>
              <a:rPr lang="id-ID" sz="2000" smtClean="0"/>
              <a:t>Usia</a:t>
            </a:r>
          </a:p>
          <a:p>
            <a:r>
              <a:rPr lang="id-ID" sz="2000" smtClean="0"/>
              <a:t>Hormon</a:t>
            </a:r>
          </a:p>
          <a:p>
            <a:r>
              <a:rPr lang="id-ID" sz="2000" smtClean="0"/>
              <a:t>Olahraga</a:t>
            </a:r>
          </a:p>
          <a:p>
            <a:r>
              <a:rPr lang="id-ID" sz="2000" smtClean="0"/>
              <a:t>Tidur</a:t>
            </a:r>
          </a:p>
          <a:p>
            <a:r>
              <a:rPr lang="id-ID" sz="2000" smtClean="0"/>
              <a:t>Nutrisi</a:t>
            </a:r>
          </a:p>
          <a:p>
            <a:r>
              <a:rPr lang="id-ID" sz="2000" smtClean="0"/>
              <a:t>Pajanan zat berbahaya</a:t>
            </a:r>
          </a:p>
          <a:p>
            <a:r>
              <a:rPr lang="id-ID" sz="2000" smtClean="0"/>
              <a:t>Racun tubuh</a:t>
            </a:r>
          </a:p>
          <a:p>
            <a:r>
              <a:rPr lang="id-ID" sz="2000" smtClean="0"/>
              <a:t>Penggunaan obat-obatan</a:t>
            </a:r>
            <a:endParaRPr lang="id-ID" sz="2000" dirty="0"/>
          </a:p>
        </p:txBody>
      </p:sp>
      <p:pic>
        <p:nvPicPr>
          <p:cNvPr id="5" name="Picture 2" descr="E:\ELISA\ERLANGGA LISA\2017\TEMPLATE PPT\SMA Biologi Irna kelompok peminatan\SMA Biologi Irna kelompok peminat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02125"/>
            <a:ext cx="9144000" cy="84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930080"/>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47750"/>
            <a:ext cx="9144000" cy="354687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459160" y="432268"/>
            <a:ext cx="8151440" cy="54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id-ID" sz="3000" b="1" dirty="0" smtClean="0">
                <a:latin typeface="Calibri" pitchFamily="34" charset="0"/>
                <a:cs typeface="Calibri" pitchFamily="34" charset="0"/>
              </a:rPr>
              <a:t>E.	</a:t>
            </a:r>
            <a:r>
              <a:rPr lang="en-US" sz="3000" b="1" dirty="0" smtClean="0">
                <a:latin typeface="Calibri" pitchFamily="34" charset="0"/>
                <a:cs typeface="Calibri" pitchFamily="34" charset="0"/>
              </a:rPr>
              <a:t>GANGGUAN </a:t>
            </a:r>
            <a:r>
              <a:rPr lang="en-US" sz="3000" b="1" noProof="0" dirty="0" smtClean="0">
                <a:latin typeface="Calibri" pitchFamily="34" charset="0"/>
                <a:cs typeface="Calibri" pitchFamily="34" charset="0"/>
              </a:rPr>
              <a:t>SISTEM PERTAHANAN </a:t>
            </a:r>
            <a:r>
              <a:rPr lang="id-ID" sz="3000" b="1" noProof="0" dirty="0" smtClean="0">
                <a:latin typeface="Calibri" pitchFamily="34" charset="0"/>
                <a:cs typeface="Calibri" pitchFamily="34" charset="0"/>
              </a:rPr>
              <a:t>	</a:t>
            </a:r>
            <a:r>
              <a:rPr lang="en-US" sz="3000" b="1" noProof="0" dirty="0" smtClean="0">
                <a:latin typeface="Calibri" pitchFamily="34" charset="0"/>
                <a:cs typeface="Calibri" pitchFamily="34" charset="0"/>
              </a:rPr>
              <a:t>TUBUH</a:t>
            </a:r>
            <a:endParaRPr kumimoji="0" lang="en-US" sz="3000" b="1" i="0" u="none" strike="noStrike" kern="1200" cap="none" spc="0" normalizeH="0" baseline="0" noProof="0" dirty="0">
              <a:ln>
                <a:noFill/>
              </a:ln>
              <a:effectLst/>
              <a:uLnTx/>
              <a:uFillTx/>
              <a:latin typeface="Calibri" pitchFamily="34" charset="0"/>
              <a:cs typeface="Calibri" pitchFamily="34" charset="0"/>
            </a:endParaRPr>
          </a:p>
        </p:txBody>
      </p:sp>
      <p:sp>
        <p:nvSpPr>
          <p:cNvPr id="3" name="Content Placeholder 1"/>
          <p:cNvSpPr txBox="1">
            <a:spLocks/>
          </p:cNvSpPr>
          <p:nvPr/>
        </p:nvSpPr>
        <p:spPr>
          <a:xfrm>
            <a:off x="611560" y="1200151"/>
            <a:ext cx="7704856" cy="3394472"/>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69875" indent="-269875">
              <a:buFont typeface="Arial" pitchFamily="34" charset="0"/>
              <a:buAutoNum type="arabicPeriod"/>
            </a:pPr>
            <a:r>
              <a:rPr lang="id-ID" sz="2000" b="1" smtClean="0">
                <a:solidFill>
                  <a:srgbClr val="FF0000"/>
                </a:solidFill>
              </a:rPr>
              <a:t>Hipersensitivitas (Alergi)</a:t>
            </a:r>
            <a:r>
              <a:rPr lang="id-ID" sz="2000" smtClean="0">
                <a:solidFill>
                  <a:srgbClr val="FF0000"/>
                </a:solidFill>
              </a:rPr>
              <a:t>,</a:t>
            </a:r>
            <a:r>
              <a:rPr lang="id-ID" sz="2000" b="1" smtClean="0">
                <a:solidFill>
                  <a:srgbClr val="00B050"/>
                </a:solidFill>
              </a:rPr>
              <a:t> </a:t>
            </a:r>
            <a:r>
              <a:rPr lang="id-ID" sz="2000" smtClean="0"/>
              <a:t>adalah peningkatan sensitivitas atau reaktivitas terhadap antigen yang pernah dipajankan sebelumnya. Terjadi pada beberapa orang saja dan tidak terlalu membahayakan tubuh.</a:t>
            </a:r>
          </a:p>
          <a:p>
            <a:pPr marL="269875" indent="-269875">
              <a:buFont typeface="Arial" pitchFamily="34" charset="0"/>
              <a:buAutoNum type="arabicPeriod"/>
            </a:pPr>
            <a:r>
              <a:rPr lang="id-ID" sz="2000" b="1" smtClean="0">
                <a:solidFill>
                  <a:srgbClr val="FF0000"/>
                </a:solidFill>
              </a:rPr>
              <a:t>Penyakit Autoimun</a:t>
            </a:r>
            <a:r>
              <a:rPr lang="id-ID" sz="2000" smtClean="0"/>
              <a:t>,</a:t>
            </a:r>
            <a:r>
              <a:rPr lang="id-ID" sz="2000" b="1" smtClean="0">
                <a:solidFill>
                  <a:srgbClr val="FFFF00"/>
                </a:solidFill>
              </a:rPr>
              <a:t> </a:t>
            </a:r>
            <a:r>
              <a:rPr lang="id-ID" sz="2000" smtClean="0"/>
              <a:t>adalah kegagalan sistem imunitas untuk membadakan sel tubuh dengan sel inang sehingga sistem imunitas menyerang sel tubuh sendiri.</a:t>
            </a:r>
          </a:p>
          <a:p>
            <a:pPr marL="269875" indent="-269875">
              <a:buFont typeface="Arial" pitchFamily="34" charset="0"/>
              <a:buAutoNum type="arabicPeriod"/>
            </a:pPr>
            <a:r>
              <a:rPr lang="id-ID" sz="2000" b="1" smtClean="0">
                <a:solidFill>
                  <a:srgbClr val="FF0000"/>
                </a:solidFill>
              </a:rPr>
              <a:t>Imunodefisiensi</a:t>
            </a:r>
            <a:r>
              <a:rPr lang="id-ID" sz="2000" smtClean="0"/>
              <a:t>, adalh kondisi menurunnya keefektifan sistem imunitas atau ketidakmampuan sistem imunitas untuk merespon antigen. Contoh: defisiensi imun kongenital dan AIDS (</a:t>
            </a:r>
            <a:r>
              <a:rPr lang="id-ID" sz="2000" i="1" smtClean="0"/>
              <a:t>Acquired Immunodeficiency Syndrome</a:t>
            </a:r>
            <a:r>
              <a:rPr lang="id-ID" sz="2000" smtClean="0"/>
              <a:t>)</a:t>
            </a:r>
            <a:endParaRPr lang="id-ID" sz="2000" dirty="0"/>
          </a:p>
        </p:txBody>
      </p:sp>
      <p:pic>
        <p:nvPicPr>
          <p:cNvPr id="5" name="Picture 2" descr="E:\ELISA\ERLANGGA LISA\2017\TEMPLATE PPT\SMA Biologi Irna kelompok peminatan\SMA Biologi Irna kelompok peminat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02125"/>
            <a:ext cx="9144000" cy="84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628491"/>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23949"/>
            <a:ext cx="9144000" cy="347067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611560" y="465516"/>
            <a:ext cx="7920880"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a:pPr>
            <a:r>
              <a:rPr lang="en-US" sz="3200" b="1" noProof="0" dirty="0" smtClean="0">
                <a:latin typeface="Calibri" pitchFamily="34" charset="0"/>
                <a:cs typeface="Calibri" pitchFamily="34" charset="0"/>
              </a:rPr>
              <a:t>FUNGSI SISTEM PERTAHANAN TUBUH</a:t>
            </a:r>
            <a:endParaRPr kumimoji="0" lang="en-US" sz="3200" b="1" i="0" u="none" strike="noStrike" kern="1200" cap="none" spc="0" normalizeH="0" baseline="0" noProof="0" dirty="0">
              <a:ln>
                <a:noFill/>
              </a:ln>
              <a:effectLst/>
              <a:uLnTx/>
              <a:uFillTx/>
              <a:latin typeface="Calibri" pitchFamily="34" charset="0"/>
              <a:cs typeface="Calibri" pitchFamily="34" charset="0"/>
            </a:endParaRPr>
          </a:p>
        </p:txBody>
      </p:sp>
      <p:sp>
        <p:nvSpPr>
          <p:cNvPr id="3" name="Content Placeholder 1"/>
          <p:cNvSpPr txBox="1">
            <a:spLocks/>
          </p:cNvSpPr>
          <p:nvPr/>
        </p:nvSpPr>
        <p:spPr>
          <a:xfrm>
            <a:off x="611560" y="1200151"/>
            <a:ext cx="7920880" cy="3394472"/>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id-ID" sz="2200" smtClean="0"/>
              <a:t>Mempertahankan tubuh dari p</a:t>
            </a:r>
            <a:r>
              <a:rPr lang="en-US" sz="2200" smtClean="0"/>
              <a:t>a</a:t>
            </a:r>
            <a:r>
              <a:rPr lang="id-ID" sz="2200" smtClean="0"/>
              <a:t>togen invasif (dapat masuk ke dalam sel inang).</a:t>
            </a:r>
          </a:p>
          <a:p>
            <a:pPr>
              <a:lnSpc>
                <a:spcPct val="150000"/>
              </a:lnSpc>
            </a:pPr>
            <a:r>
              <a:rPr lang="id-ID" sz="2200" smtClean="0"/>
              <a:t>Melindungi tubuh dari agen lingkungan yang berasal dari tumbuhan, hewan, dan zat kimia.</a:t>
            </a:r>
          </a:p>
          <a:p>
            <a:pPr>
              <a:lnSpc>
                <a:spcPct val="150000"/>
              </a:lnSpc>
            </a:pPr>
            <a:r>
              <a:rPr lang="id-ID" sz="2200" smtClean="0"/>
              <a:t>Menyingkirkan sel-sel yang sudah rusak akibat suatu penyakit atau cedera.</a:t>
            </a:r>
          </a:p>
          <a:p>
            <a:pPr>
              <a:lnSpc>
                <a:spcPct val="150000"/>
              </a:lnSpc>
            </a:pPr>
            <a:r>
              <a:rPr lang="id-ID" sz="2200" smtClean="0"/>
              <a:t>Mengenali dan menghancurkan sel normal.</a:t>
            </a:r>
            <a:endParaRPr lang="id-ID" sz="2200" dirty="0" smtClean="0"/>
          </a:p>
        </p:txBody>
      </p:sp>
      <p:pic>
        <p:nvPicPr>
          <p:cNvPr id="5" name="Picture 2" descr="E:\ELISA\ERLANGGA LISA\2017\TEMPLATE PPT\SMA Biologi Irna kelompok peminatan\SMA Biologi Irna kelompok peminat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02125"/>
            <a:ext cx="9144000" cy="841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0218313"/>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57504"/>
            <a:ext cx="8064896"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0" y="837565"/>
            <a:ext cx="8064896" cy="416580"/>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Nonspesifik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Alamiah</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611560" y="1426150"/>
            <a:ext cx="8064896" cy="3168473"/>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d-ID" sz="2200" smtClean="0"/>
              <a:t>Merupakan imunitas bawaan sejak lahir, berupa komponen normal tubuh yang selalu ditemukan pada individu sehat, dan siap mencegah serta menyingkirkan dengan cepat antigen yang masuk ke dalam tubuh.</a:t>
            </a:r>
          </a:p>
          <a:p>
            <a:pPr>
              <a:buFont typeface="Arial" pitchFamily="34" charset="0"/>
              <a:buNone/>
            </a:pPr>
            <a:endParaRPr lang="en-US" sz="2200" b="1" smtClean="0">
              <a:solidFill>
                <a:schemeClr val="accent2"/>
              </a:solidFill>
            </a:endParaRPr>
          </a:p>
          <a:p>
            <a:pPr>
              <a:buFont typeface="Arial" pitchFamily="34" charset="0"/>
              <a:buNone/>
            </a:pPr>
            <a:r>
              <a:rPr lang="id-ID" sz="2200" b="1" smtClean="0">
                <a:solidFill>
                  <a:schemeClr val="accent2"/>
                </a:solidFill>
              </a:rPr>
              <a:t>1. Pertahanan Fisik, Kimia, dan Mekanis terhadap Agen Infeksi</a:t>
            </a:r>
          </a:p>
          <a:p>
            <a:r>
              <a:rPr lang="id-ID" sz="2200" smtClean="0"/>
              <a:t>Kulit yang sehat dan utuh.</a:t>
            </a:r>
          </a:p>
          <a:p>
            <a:r>
              <a:rPr lang="id-ID" sz="2200" smtClean="0"/>
              <a:t>Membran mukosa</a:t>
            </a:r>
            <a:r>
              <a:rPr lang="en-US" sz="2200" smtClean="0"/>
              <a:t>.</a:t>
            </a:r>
            <a:endParaRPr lang="id-ID" sz="2200" smtClean="0"/>
          </a:p>
          <a:p>
            <a:r>
              <a:rPr lang="id-ID" sz="2200" smtClean="0"/>
              <a:t>Cairan tubuh yang mengandung zat kimia antimikroba</a:t>
            </a:r>
            <a:r>
              <a:rPr lang="en-US" sz="2200" smtClean="0"/>
              <a:t>.</a:t>
            </a:r>
            <a:endParaRPr lang="id-ID" sz="2200" smtClean="0"/>
          </a:p>
          <a:p>
            <a:r>
              <a:rPr lang="id-ID" sz="2200" smtClean="0"/>
              <a:t>Pembilasan oleh air mata, saliva, dan urine.</a:t>
            </a:r>
            <a:endParaRPr lang="id-ID" sz="2200" dirty="0"/>
          </a:p>
        </p:txBody>
      </p:sp>
    </p:spTree>
    <p:extLst>
      <p:ext uri="{BB962C8B-B14F-4D97-AF65-F5344CB8AC3E}">
        <p14:creationId xmlns:p14="http://schemas.microsoft.com/office/powerpoint/2010/main" val="2821607704"/>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11560" y="304353"/>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11561" y="849643"/>
            <a:ext cx="7992887"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Nonspesifik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Alamiah</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611561" y="1426150"/>
            <a:ext cx="7992887" cy="3168473"/>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2200" b="1" dirty="0" smtClean="0">
                <a:solidFill>
                  <a:schemeClr val="accent2"/>
                </a:solidFill>
              </a:rPr>
              <a:t>2. Fagositosis</a:t>
            </a:r>
          </a:p>
          <a:p>
            <a:r>
              <a:rPr lang="id-ID" sz="2200" dirty="0" smtClean="0"/>
              <a:t>Merupakan garis pertahanan ke-2 bagi tubuh melalui proses penelanan dan pencernaan mikroorganisme dan toksin yang berhasil masuk ke dalam tubuh.</a:t>
            </a:r>
          </a:p>
          <a:p>
            <a:r>
              <a:rPr lang="id-ID" sz="2200" dirty="0" smtClean="0"/>
              <a:t>Dilakukan oleh neutrofil dan makrofag, yang bergerak secara kemotaksis (dipengaruhi oleh zat kimia).</a:t>
            </a:r>
          </a:p>
          <a:p>
            <a:r>
              <a:rPr lang="id-ID" sz="2200" dirty="0" smtClean="0"/>
              <a:t>Jenis makrofag:</a:t>
            </a:r>
          </a:p>
          <a:p>
            <a:pPr lvl="1"/>
            <a:r>
              <a:rPr lang="id-ID" sz="2200" dirty="0" smtClean="0"/>
              <a:t>Makrofag jaringan ikat (histiosit)</a:t>
            </a:r>
          </a:p>
          <a:p>
            <a:pPr lvl="1"/>
            <a:r>
              <a:rPr lang="id-ID" sz="2200" dirty="0" smtClean="0"/>
              <a:t>Makrofag dan prekursornya (monosit)</a:t>
            </a:r>
          </a:p>
          <a:p>
            <a:pPr lvl="1"/>
            <a:r>
              <a:rPr lang="id-ID" sz="2200" dirty="0" smtClean="0"/>
              <a:t>Sistem makrofag mononukleus</a:t>
            </a:r>
          </a:p>
          <a:p>
            <a:pPr>
              <a:buFont typeface="Arial" pitchFamily="34" charset="0"/>
              <a:buNone/>
            </a:pPr>
            <a:endParaRPr lang="id-ID" sz="2200" dirty="0" smtClean="0"/>
          </a:p>
          <a:p>
            <a:pPr>
              <a:buFont typeface="Arial" pitchFamily="34" charset="0"/>
              <a:buNone/>
            </a:pPr>
            <a:endParaRPr lang="id-ID" sz="2200" dirty="0"/>
          </a:p>
        </p:txBody>
      </p:sp>
    </p:spTree>
    <p:extLst>
      <p:ext uri="{BB962C8B-B14F-4D97-AF65-F5344CB8AC3E}">
        <p14:creationId xmlns:p14="http://schemas.microsoft.com/office/powerpoint/2010/main" val="1504819544"/>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Erlangga\Power Point Biologi SMA XI\Gambar\BAB 11\BAB 11 fix\11_4.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648200" y="1344767"/>
            <a:ext cx="2630009" cy="3458488"/>
          </a:xfrm>
          <a:prstGeom prst="rect">
            <a:avLst/>
          </a:prstGeom>
          <a:noFill/>
        </p:spPr>
      </p:pic>
      <p:sp>
        <p:nvSpPr>
          <p:cNvPr id="3" name="Title 1"/>
          <p:cNvSpPr txBox="1">
            <a:spLocks/>
          </p:cNvSpPr>
          <p:nvPr/>
        </p:nvSpPr>
        <p:spPr>
          <a:xfrm>
            <a:off x="539552" y="133350"/>
            <a:ext cx="7537648" cy="873575"/>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2800" b="1" noProof="0" dirty="0" smtClean="0">
                <a:latin typeface="Calibri" pitchFamily="34" charset="0"/>
                <a:cs typeface="Calibri" pitchFamily="34" charset="0"/>
              </a:rPr>
              <a:t>MEKANISME PERTAHANAN TUBUH</a:t>
            </a:r>
            <a:endParaRPr kumimoji="0" lang="en-US" sz="2800" b="1" i="0" u="none" strike="noStrike" kern="1200" cap="none" spc="0" normalizeH="0" baseline="0" noProof="0" dirty="0">
              <a:ln>
                <a:noFill/>
              </a:ln>
              <a:effectLst/>
              <a:uLnTx/>
              <a:uFillTx/>
              <a:latin typeface="Calibri" pitchFamily="34" charset="0"/>
              <a:cs typeface="Calibri" pitchFamily="34" charset="0"/>
            </a:endParaRPr>
          </a:p>
        </p:txBody>
      </p:sp>
      <p:sp>
        <p:nvSpPr>
          <p:cNvPr id="4" name="Title 1"/>
          <p:cNvSpPr txBox="1">
            <a:spLocks/>
          </p:cNvSpPr>
          <p:nvPr/>
        </p:nvSpPr>
        <p:spPr>
          <a:xfrm>
            <a:off x="685800" y="872001"/>
            <a:ext cx="6394648" cy="472766"/>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Nonspesifik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Alamiah</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5" name="Content Placeholder 1"/>
          <p:cNvSpPr txBox="1">
            <a:spLocks/>
          </p:cNvSpPr>
          <p:nvPr/>
        </p:nvSpPr>
        <p:spPr>
          <a:xfrm>
            <a:off x="539554" y="2433185"/>
            <a:ext cx="3796923" cy="91810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3050" indent="-3175" algn="ctr">
              <a:buFont typeface="Arial" pitchFamily="34" charset="0"/>
              <a:buNone/>
            </a:pPr>
            <a:endParaRPr lang="en-US" sz="2000" b="1" dirty="0" smtClean="0">
              <a:solidFill>
                <a:srgbClr val="FF0000"/>
              </a:solidFill>
            </a:endParaRPr>
          </a:p>
          <a:p>
            <a:pPr marL="273050" indent="-3175" algn="ctr">
              <a:buFont typeface="Arial" pitchFamily="34" charset="0"/>
              <a:buNone/>
            </a:pPr>
            <a:r>
              <a:rPr lang="id-ID" sz="2000" b="1" dirty="0" smtClean="0">
                <a:solidFill>
                  <a:srgbClr val="FF0000"/>
                </a:solidFill>
              </a:rPr>
              <a:t>Fagositosis bakteri oleh makrofag</a:t>
            </a:r>
            <a:endParaRPr lang="id-ID" sz="2000" b="1" dirty="0">
              <a:solidFill>
                <a:srgbClr val="FF0000"/>
              </a:solidFill>
            </a:endParaRPr>
          </a:p>
        </p:txBody>
      </p:sp>
    </p:spTree>
    <p:extLst>
      <p:ext uri="{BB962C8B-B14F-4D97-AF65-F5344CB8AC3E}">
        <p14:creationId xmlns:p14="http://schemas.microsoft.com/office/powerpoint/2010/main" val="819312767"/>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3568" y="402493"/>
            <a:ext cx="7848872"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683568" y="951570"/>
            <a:ext cx="7848872"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600" b="1" dirty="0" err="1" smtClean="0">
                <a:latin typeface="Calibri" pitchFamily="34" charset="0"/>
                <a:cs typeface="Calibri" pitchFamily="34" charset="0"/>
              </a:rPr>
              <a:t>Pertahanan</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Nonspesifik</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Alamiah</a:t>
            </a:r>
            <a:r>
              <a:rPr lang="en-US" sz="2600" b="1" dirty="0" smtClean="0">
                <a:latin typeface="Calibri" pitchFamily="34" charset="0"/>
                <a:cs typeface="Calibri" pitchFamily="34" charset="0"/>
              </a:rPr>
              <a:t>)</a:t>
            </a:r>
            <a:endParaRPr lang="en-US" sz="2600" b="1" dirty="0">
              <a:latin typeface="Calibri" pitchFamily="34" charset="0"/>
              <a:cs typeface="Calibri" pitchFamily="34" charset="0"/>
            </a:endParaRPr>
          </a:p>
        </p:txBody>
      </p:sp>
      <p:sp>
        <p:nvSpPr>
          <p:cNvPr id="4" name="Content Placeholder 1"/>
          <p:cNvSpPr txBox="1">
            <a:spLocks/>
          </p:cNvSpPr>
          <p:nvPr/>
        </p:nvSpPr>
        <p:spPr>
          <a:xfrm>
            <a:off x="683568" y="1401366"/>
            <a:ext cx="7848872" cy="345638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itchFamily="34" charset="0"/>
              <a:buNone/>
            </a:pPr>
            <a:r>
              <a:rPr lang="id-ID" sz="1600" b="1" dirty="0" smtClean="0">
                <a:solidFill>
                  <a:schemeClr val="accent2"/>
                </a:solidFill>
              </a:rPr>
              <a:t>3. Inflamasi (Peradangan)</a:t>
            </a:r>
          </a:p>
          <a:p>
            <a:r>
              <a:rPr lang="id-ID" sz="1600" dirty="0" smtClean="0"/>
              <a:t>Adalah reaksi lokal jaringan terhadap infeksi atau cedera, yang ditandai dengan kemerahan, panas, pembengkakan, nyeri, dan kehilangan fungsi.</a:t>
            </a:r>
          </a:p>
          <a:p>
            <a:r>
              <a:rPr lang="id-ID" sz="1600" dirty="0" smtClean="0"/>
              <a:t>Tujuannya untuk membawa fagosit dan protein plasma ke jaringan yang terinfeksi untuk mengisolasi, menghancurkan, menginaktifkan agen penyerang, membersihkan debris, serta mempersiapkan penyembuhan dan perbaikan jaringan.</a:t>
            </a:r>
          </a:p>
          <a:p>
            <a:pPr>
              <a:buFont typeface="Arial" pitchFamily="34" charset="0"/>
              <a:buNone/>
            </a:pPr>
            <a:r>
              <a:rPr lang="id-ID" sz="1600" b="1" dirty="0" smtClean="0">
                <a:solidFill>
                  <a:schemeClr val="accent2"/>
                </a:solidFill>
              </a:rPr>
              <a:t>4. Zat Antimikroba Spesifik yang Diproduksi Tubuh</a:t>
            </a:r>
          </a:p>
          <a:p>
            <a:r>
              <a:rPr lang="id-ID" sz="1600" u="sng" dirty="0" smtClean="0"/>
              <a:t>Interferon</a:t>
            </a:r>
            <a:r>
              <a:rPr lang="id-ID" sz="1600" dirty="0" smtClean="0"/>
              <a:t>: protein antivirus yang berfungsi menghalangi multiplikasi virus.</a:t>
            </a:r>
          </a:p>
          <a:p>
            <a:r>
              <a:rPr lang="id-ID" sz="1600" u="sng" dirty="0" smtClean="0"/>
              <a:t>Komplemen</a:t>
            </a:r>
            <a:r>
              <a:rPr lang="id-ID" sz="1600" dirty="0" smtClean="0"/>
              <a:t>: protein plasma yang tidak aktif dan dapat diaktifkan oleh berbagai bahan dari antigen.</a:t>
            </a:r>
            <a:endParaRPr lang="id-ID" sz="1600" dirty="0"/>
          </a:p>
        </p:txBody>
      </p:sp>
    </p:spTree>
    <p:extLst>
      <p:ext uri="{BB962C8B-B14F-4D97-AF65-F5344CB8AC3E}">
        <p14:creationId xmlns:p14="http://schemas.microsoft.com/office/powerpoint/2010/main" val="3867733326"/>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55318" y="280706"/>
            <a:ext cx="7992888"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555318" y="860108"/>
            <a:ext cx="7992888" cy="325755"/>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600" b="1" dirty="0" err="1" smtClean="0">
                <a:latin typeface="Calibri" pitchFamily="34" charset="0"/>
                <a:cs typeface="Calibri" pitchFamily="34" charset="0"/>
              </a:rPr>
              <a:t>Pertahanan</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Spesifik</a:t>
            </a:r>
            <a:r>
              <a:rPr lang="en-US" sz="2600" b="1" dirty="0" smtClean="0">
                <a:latin typeface="Calibri" pitchFamily="34" charset="0"/>
                <a:cs typeface="Calibri" pitchFamily="34" charset="0"/>
              </a:rPr>
              <a:t> (</a:t>
            </a:r>
            <a:r>
              <a:rPr lang="en-US" sz="2600" b="1" dirty="0" err="1" smtClean="0">
                <a:latin typeface="Calibri" pitchFamily="34" charset="0"/>
                <a:cs typeface="Calibri" pitchFamily="34" charset="0"/>
              </a:rPr>
              <a:t>Adaptif</a:t>
            </a:r>
            <a:r>
              <a:rPr lang="en-US" sz="2600" b="1" dirty="0" smtClean="0">
                <a:latin typeface="Calibri" pitchFamily="34" charset="0"/>
                <a:cs typeface="Calibri" pitchFamily="34" charset="0"/>
              </a:rPr>
              <a:t>)</a:t>
            </a:r>
            <a:endParaRPr lang="en-US" sz="2600" b="1" dirty="0">
              <a:latin typeface="Calibri" pitchFamily="34" charset="0"/>
              <a:cs typeface="Calibri" pitchFamily="34" charset="0"/>
            </a:endParaRPr>
          </a:p>
        </p:txBody>
      </p:sp>
      <p:sp>
        <p:nvSpPr>
          <p:cNvPr id="4" name="Content Placeholder 1"/>
          <p:cNvSpPr txBox="1">
            <a:spLocks/>
          </p:cNvSpPr>
          <p:nvPr/>
        </p:nvSpPr>
        <p:spPr>
          <a:xfrm>
            <a:off x="555318" y="1275607"/>
            <a:ext cx="7992888" cy="316847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d-ID" sz="1800" dirty="0" smtClean="0"/>
              <a:t>Merupakan sistem kompleks yang memberikan respons imun terhadap antigen yang spesifik, misalnya bakteri, virus, dan toksin yang dianggap asing.</a:t>
            </a:r>
          </a:p>
          <a:p>
            <a:pPr>
              <a:buFont typeface="Arial" pitchFamily="34" charset="0"/>
              <a:buNone/>
            </a:pPr>
            <a:endParaRPr lang="en-US" sz="1800" b="1" dirty="0" smtClean="0">
              <a:solidFill>
                <a:schemeClr val="accent2"/>
              </a:solidFill>
            </a:endParaRPr>
          </a:p>
          <a:p>
            <a:pPr>
              <a:buFont typeface="Arial" pitchFamily="34" charset="0"/>
              <a:buNone/>
            </a:pPr>
            <a:r>
              <a:rPr lang="id-ID" sz="1800" b="1" dirty="0" smtClean="0">
                <a:solidFill>
                  <a:schemeClr val="accent2"/>
                </a:solidFill>
              </a:rPr>
              <a:t>1. Komponen Respons Imunitas Spesifik</a:t>
            </a:r>
          </a:p>
          <a:p>
            <a:pPr>
              <a:buFont typeface="Wingdings" pitchFamily="2" charset="2"/>
              <a:buChar char="Ø"/>
            </a:pPr>
            <a:r>
              <a:rPr lang="id-ID" sz="1800" b="1" dirty="0" smtClean="0">
                <a:solidFill>
                  <a:srgbClr val="FF0000"/>
                </a:solidFill>
              </a:rPr>
              <a:t>Antigen</a:t>
            </a:r>
            <a:r>
              <a:rPr lang="id-ID" sz="1800" dirty="0" smtClean="0"/>
              <a:t>, zat yang merangsang respons imunitas, terutama dalam menghasilkan antibodi.</a:t>
            </a:r>
          </a:p>
          <a:p>
            <a:r>
              <a:rPr lang="id-ID" sz="1800" dirty="0" smtClean="0"/>
              <a:t>Terdiri atas bagian determinan antigen (epitop), yaitu bagian antigen yang membangkitkan respons imun, dan hapten, yaitu molekul kecil yang jika sendirian tidak dapat menginduksi produksi antibodi, melainkan harus bergabung dengan carrier yang bermolekul besar.</a:t>
            </a:r>
          </a:p>
        </p:txBody>
      </p:sp>
    </p:spTree>
    <p:extLst>
      <p:ext uri="{BB962C8B-B14F-4D97-AF65-F5344CB8AC3E}">
        <p14:creationId xmlns:p14="http://schemas.microsoft.com/office/powerpoint/2010/main" val="2245835389"/>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5561" y="357504"/>
            <a:ext cx="8158887" cy="480060"/>
          </a:xfrm>
          <a:prstGeom prst="rect">
            <a:avLst/>
          </a:prstGeom>
          <a:no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marL="742950" lvl="0" indent="-742950">
              <a:buFont typeface="+mj-lt"/>
              <a:buAutoNum type="alphaUcPeriod" startAt="2"/>
            </a:pPr>
            <a:r>
              <a:rPr lang="en-US" sz="3600" b="1" noProof="0" dirty="0" smtClean="0">
                <a:latin typeface="Calibri" pitchFamily="34" charset="0"/>
                <a:cs typeface="Calibri" pitchFamily="34" charset="0"/>
              </a:rPr>
              <a:t>MEKANISME PERTAHANAN TUBUH</a:t>
            </a:r>
            <a:endParaRPr kumimoji="0" lang="en-US" sz="3600" b="1" i="0" u="none" strike="noStrike" kern="1200" cap="none" spc="0" normalizeH="0" baseline="0" noProof="0" dirty="0">
              <a:ln>
                <a:noFill/>
              </a:ln>
              <a:effectLst/>
              <a:uLnTx/>
              <a:uFillTx/>
              <a:latin typeface="Calibri" pitchFamily="34" charset="0"/>
              <a:cs typeface="Calibri" pitchFamily="34" charset="0"/>
            </a:endParaRPr>
          </a:p>
        </p:txBody>
      </p:sp>
      <p:sp>
        <p:nvSpPr>
          <p:cNvPr id="3" name="Title 1"/>
          <p:cNvSpPr txBox="1">
            <a:spLocks/>
          </p:cNvSpPr>
          <p:nvPr/>
        </p:nvSpPr>
        <p:spPr>
          <a:xfrm>
            <a:off x="445561" y="897564"/>
            <a:ext cx="8158887" cy="454986"/>
          </a:xfrm>
          <a:prstGeom prst="rect">
            <a:avLst/>
          </a:prstGeom>
          <a:solidFill>
            <a:srgbClr val="5B9BD5">
              <a:lumMod val="40000"/>
              <a:lumOff val="60000"/>
            </a:srgbClr>
          </a:solidFill>
        </p:spPr>
        <p:txBody>
          <a:bodyPr vert="horz" lIns="93360" tIns="46680" rIns="93360" bIns="46680" rtlCol="0" anchor="ctr">
            <a:noAutofit/>
          </a:bodyPr>
          <a:lstStyle>
            <a:lvl1pPr algn="l" defTabSz="933602" rtl="0" eaLnBrk="1" latinLnBrk="0" hangingPunct="1">
              <a:lnSpc>
                <a:spcPct val="90000"/>
              </a:lnSpc>
              <a:spcBef>
                <a:spcPct val="0"/>
              </a:spcBef>
              <a:buNone/>
              <a:defRPr sz="4500" kern="1200">
                <a:solidFill>
                  <a:schemeClr val="tx1"/>
                </a:solidFill>
                <a:latin typeface="+mj-lt"/>
                <a:ea typeface="+mj-ea"/>
                <a:cs typeface="+mj-cs"/>
              </a:defRPr>
            </a:lvl1pPr>
          </a:lstStyle>
          <a:p>
            <a:pPr lvl="0"/>
            <a:r>
              <a:rPr lang="en-US" sz="2400" b="1" dirty="0" err="1" smtClean="0">
                <a:latin typeface="Calibri" pitchFamily="34" charset="0"/>
                <a:cs typeface="Calibri" pitchFamily="34" charset="0"/>
              </a:rPr>
              <a:t>Pertahanan</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Spesifik</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Adaptif</a:t>
            </a:r>
            <a:r>
              <a:rPr lang="en-US" sz="2400" b="1" dirty="0" smtClean="0">
                <a:latin typeface="Calibri" pitchFamily="34" charset="0"/>
                <a:cs typeface="Calibri" pitchFamily="34" charset="0"/>
              </a:rPr>
              <a:t>)</a:t>
            </a:r>
            <a:endParaRPr lang="en-US" sz="2400" b="1" dirty="0">
              <a:latin typeface="Calibri" pitchFamily="34" charset="0"/>
              <a:cs typeface="Calibri" pitchFamily="34" charset="0"/>
            </a:endParaRPr>
          </a:p>
        </p:txBody>
      </p:sp>
      <p:sp>
        <p:nvSpPr>
          <p:cNvPr id="4" name="Content Placeholder 1"/>
          <p:cNvSpPr txBox="1">
            <a:spLocks/>
          </p:cNvSpPr>
          <p:nvPr/>
        </p:nvSpPr>
        <p:spPr>
          <a:xfrm>
            <a:off x="445561" y="1426150"/>
            <a:ext cx="8158887" cy="316847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Ø"/>
            </a:pPr>
            <a:r>
              <a:rPr lang="id-ID" sz="1600" b="1" dirty="0" smtClean="0">
                <a:solidFill>
                  <a:srgbClr val="FF0000"/>
                </a:solidFill>
              </a:rPr>
              <a:t>Antibodi</a:t>
            </a:r>
            <a:r>
              <a:rPr lang="id-ID" sz="1600" dirty="0" smtClean="0"/>
              <a:t>, protein larut yang dihasilkan oleh sistem imunitas sebagai respons terhadap keberadaan antigen dan akan bereaksi dengan antigen tersebut.</a:t>
            </a:r>
          </a:p>
          <a:p>
            <a:r>
              <a:rPr lang="id-ID" sz="1600" dirty="0" smtClean="0"/>
              <a:t>Merupakan protein plasma yang disebut </a:t>
            </a:r>
            <a:r>
              <a:rPr lang="id-ID" sz="1600" b="1" dirty="0" smtClean="0"/>
              <a:t>imunoglobulin (Ig)</a:t>
            </a:r>
            <a:r>
              <a:rPr lang="id-ID" sz="1600" dirty="0" smtClean="0"/>
              <a:t>, yang terdiri atas 5 kelas.</a:t>
            </a:r>
          </a:p>
          <a:p>
            <a:pPr marL="542925" indent="-273050">
              <a:buFont typeface="Wingdings" pitchFamily="2" charset="2"/>
              <a:buChar char="q"/>
            </a:pPr>
            <a:r>
              <a:rPr lang="id-ID" sz="1600" b="1" dirty="0" smtClean="0"/>
              <a:t>IgA</a:t>
            </a:r>
            <a:r>
              <a:rPr lang="id-ID" sz="1600" dirty="0" smtClean="0"/>
              <a:t>, melawan mikroorganisme, banyak terdapat pada zat sekresi seperti keringat, ASI, dan ludah.</a:t>
            </a:r>
          </a:p>
          <a:p>
            <a:pPr marL="542925" indent="-273050">
              <a:buFont typeface="Wingdings" pitchFamily="2" charset="2"/>
              <a:buChar char="q"/>
            </a:pPr>
            <a:r>
              <a:rPr lang="id-ID" sz="1600" b="1" dirty="0" smtClean="0"/>
              <a:t>IgD</a:t>
            </a:r>
            <a:r>
              <a:rPr lang="id-ID" sz="1600" dirty="0" smtClean="0"/>
              <a:t>, membantu memicu respons imunitas, jumlah sedikit.</a:t>
            </a:r>
          </a:p>
          <a:p>
            <a:pPr marL="542925" indent="-273050">
              <a:buFont typeface="Wingdings" pitchFamily="2" charset="2"/>
              <a:buChar char="q"/>
            </a:pPr>
            <a:r>
              <a:rPr lang="id-ID" sz="1600" b="1" dirty="0" smtClean="0"/>
              <a:t>IgE</a:t>
            </a:r>
            <a:r>
              <a:rPr lang="id-ID" sz="1600" dirty="0" smtClean="0"/>
              <a:t>, menyebabkan pelepasan histamin dan mediator kimia lain.</a:t>
            </a:r>
          </a:p>
          <a:p>
            <a:pPr marL="542925" indent="-273050">
              <a:buFont typeface="Wingdings" pitchFamily="2" charset="2"/>
              <a:buChar char="q"/>
            </a:pPr>
            <a:r>
              <a:rPr lang="id-ID" sz="1600" b="1" dirty="0" smtClean="0"/>
              <a:t>IgG</a:t>
            </a:r>
            <a:r>
              <a:rPr lang="id-ID" sz="1600" dirty="0" smtClean="0"/>
              <a:t>, jumlah paling banyak sekitar 80%. Jumlahnya akan lebih besar setelah pajanan pertama.</a:t>
            </a:r>
          </a:p>
          <a:p>
            <a:pPr marL="542925" indent="-273050">
              <a:buFont typeface="Wingdings" pitchFamily="2" charset="2"/>
              <a:buChar char="q"/>
            </a:pPr>
            <a:r>
              <a:rPr lang="id-ID" sz="1600" b="1" dirty="0" smtClean="0"/>
              <a:t>IgM</a:t>
            </a:r>
            <a:r>
              <a:rPr lang="id-ID" sz="1600" dirty="0" smtClean="0"/>
              <a:t>, antibodi pertama yang tiba di lokasi infeksi, menetap di pembuluh darah.</a:t>
            </a:r>
            <a:endParaRPr lang="id-ID" sz="1600" dirty="0"/>
          </a:p>
        </p:txBody>
      </p:sp>
    </p:spTree>
    <p:extLst>
      <p:ext uri="{BB962C8B-B14F-4D97-AF65-F5344CB8AC3E}">
        <p14:creationId xmlns:p14="http://schemas.microsoft.com/office/powerpoint/2010/main" val="3386625531"/>
      </p:ext>
    </p:extLst>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isa">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462</TotalTime>
  <Words>1345</Words>
  <Application>Microsoft Office PowerPoint</Application>
  <PresentationFormat>On-screen Show (16:9)</PresentationFormat>
  <Paragraphs>155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 Putri Andini</dc:creator>
  <cp:lastModifiedBy>Elisa Putri Andini</cp:lastModifiedBy>
  <cp:revision>47</cp:revision>
  <dcterms:created xsi:type="dcterms:W3CDTF">2016-06-25T05:09:46Z</dcterms:created>
  <dcterms:modified xsi:type="dcterms:W3CDTF">2017-07-13T07:45:23Z</dcterms:modified>
</cp:coreProperties>
</file>