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notesMasterIdLst>
    <p:notesMasterId r:id="rId35"/>
  </p:notesMasterIdLst>
  <p:sldIdLst>
    <p:sldId id="277" r:id="rId2"/>
    <p:sldId id="256" r:id="rId3"/>
    <p:sldId id="257" r:id="rId4"/>
    <p:sldId id="273" r:id="rId5"/>
    <p:sldId id="258" r:id="rId6"/>
    <p:sldId id="272" r:id="rId7"/>
    <p:sldId id="259" r:id="rId8"/>
    <p:sldId id="262" r:id="rId9"/>
    <p:sldId id="260" r:id="rId10"/>
    <p:sldId id="279" r:id="rId11"/>
    <p:sldId id="261" r:id="rId12"/>
    <p:sldId id="280" r:id="rId13"/>
    <p:sldId id="263" r:id="rId14"/>
    <p:sldId id="264" r:id="rId15"/>
    <p:sldId id="269" r:id="rId16"/>
    <p:sldId id="270" r:id="rId17"/>
    <p:sldId id="267" r:id="rId18"/>
    <p:sldId id="281" r:id="rId19"/>
    <p:sldId id="265" r:id="rId20"/>
    <p:sldId id="274" r:id="rId21"/>
    <p:sldId id="303" r:id="rId22"/>
    <p:sldId id="292" r:id="rId23"/>
    <p:sldId id="288" r:id="rId24"/>
    <p:sldId id="301" r:id="rId25"/>
    <p:sldId id="300" r:id="rId26"/>
    <p:sldId id="305" r:id="rId27"/>
    <p:sldId id="302" r:id="rId28"/>
    <p:sldId id="306" r:id="rId29"/>
    <p:sldId id="293" r:id="rId30"/>
    <p:sldId id="299" r:id="rId31"/>
    <p:sldId id="294" r:id="rId32"/>
    <p:sldId id="304" r:id="rId33"/>
    <p:sldId id="271" r:id="rId34"/>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53" d="100"/>
          <a:sy n="53" d="100"/>
        </p:scale>
        <p:origin x="-1866" y="-44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3138"/>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5541DE6-9402-4EA7-A0FC-B7D72BEFCBBB}" type="datetimeFigureOut">
              <a:rPr lang="fr-FR" smtClean="0"/>
              <a:pPr/>
              <a:t>14/05/2014</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77C3ED4-8213-4007-B810-118699271950}" type="slidenum">
              <a:rPr lang="fr-FR" smtClean="0"/>
              <a:pPr/>
              <a:t>‹N°›</a:t>
            </a:fld>
            <a:endParaRPr lang="fr-FR"/>
          </a:p>
        </p:txBody>
      </p:sp>
    </p:spTree>
    <p:extLst>
      <p:ext uri="{BB962C8B-B14F-4D97-AF65-F5344CB8AC3E}">
        <p14:creationId xmlns:p14="http://schemas.microsoft.com/office/powerpoint/2010/main" xmlns="" val="42192703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77C3ED4-8213-4007-B810-118699271950}" type="slidenum">
              <a:rPr lang="fr-FR" smtClean="0"/>
              <a:pPr/>
              <a:t>4</a:t>
            </a:fld>
            <a:endParaRPr lang="fr-FR"/>
          </a:p>
        </p:txBody>
      </p:sp>
    </p:spTree>
    <p:extLst>
      <p:ext uri="{BB962C8B-B14F-4D97-AF65-F5344CB8AC3E}">
        <p14:creationId xmlns:p14="http://schemas.microsoft.com/office/powerpoint/2010/main" xmlns="" val="17255134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p>
            <a:fld id="{AA309A6D-C09C-4548-B29A-6CF363A7E532}" type="datetimeFigureOut">
              <a:rPr lang="fr-FR" smtClean="0"/>
              <a:pPr/>
              <a:t>14/05/2014</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extLst>
      <p:ext uri="{BB962C8B-B14F-4D97-AF65-F5344CB8AC3E}">
        <p14:creationId xmlns:p14="http://schemas.microsoft.com/office/powerpoint/2010/main" xmlns="" val="18875092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A309A6D-C09C-4548-B29A-6CF363A7E532}" type="datetimeFigureOut">
              <a:rPr lang="fr-FR" smtClean="0"/>
              <a:pPr/>
              <a:t>14/05/2014</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extLst>
      <p:ext uri="{BB962C8B-B14F-4D97-AF65-F5344CB8AC3E}">
        <p14:creationId xmlns:p14="http://schemas.microsoft.com/office/powerpoint/2010/main" xmlns="" val="17619523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A309A6D-C09C-4548-B29A-6CF363A7E532}" type="datetimeFigureOut">
              <a:rPr lang="fr-FR" smtClean="0"/>
              <a:pPr/>
              <a:t>14/05/2014</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extLst>
      <p:ext uri="{BB962C8B-B14F-4D97-AF65-F5344CB8AC3E}">
        <p14:creationId xmlns:p14="http://schemas.microsoft.com/office/powerpoint/2010/main" xmlns="" val="30490121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A309A6D-C09C-4548-B29A-6CF363A7E532}" type="datetimeFigureOut">
              <a:rPr lang="fr-FR" smtClean="0"/>
              <a:pPr/>
              <a:t>14/05/2014</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extLst>
      <p:ext uri="{BB962C8B-B14F-4D97-AF65-F5344CB8AC3E}">
        <p14:creationId xmlns:p14="http://schemas.microsoft.com/office/powerpoint/2010/main" xmlns="" val="828760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AA309A6D-C09C-4548-B29A-6CF363A7E532}" type="datetimeFigureOut">
              <a:rPr lang="fr-FR" smtClean="0"/>
              <a:pPr/>
              <a:t>14/05/2014</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extLst>
      <p:ext uri="{BB962C8B-B14F-4D97-AF65-F5344CB8AC3E}">
        <p14:creationId xmlns:p14="http://schemas.microsoft.com/office/powerpoint/2010/main" xmlns="" val="22418067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14/05/2014</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extLst>
      <p:ext uri="{BB962C8B-B14F-4D97-AF65-F5344CB8AC3E}">
        <p14:creationId xmlns:p14="http://schemas.microsoft.com/office/powerpoint/2010/main" xmlns="" val="766258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AA309A6D-C09C-4548-B29A-6CF363A7E532}" type="datetimeFigureOut">
              <a:rPr lang="fr-FR" smtClean="0"/>
              <a:pPr/>
              <a:t>14/05/2014</a:t>
            </a:fld>
            <a:endParaRPr lang="fr-BE"/>
          </a:p>
        </p:txBody>
      </p:sp>
      <p:sp>
        <p:nvSpPr>
          <p:cNvPr id="8" name="Espace réservé du pied de page 7"/>
          <p:cNvSpPr>
            <a:spLocks noGrp="1"/>
          </p:cNvSpPr>
          <p:nvPr>
            <p:ph type="ftr" sz="quarter" idx="11"/>
          </p:nvPr>
        </p:nvSpPr>
        <p:spPr/>
        <p:txBody>
          <a:bodyPr/>
          <a:lstStyle/>
          <a:p>
            <a:endParaRPr lang="fr-BE"/>
          </a:p>
        </p:txBody>
      </p:sp>
      <p:sp>
        <p:nvSpPr>
          <p:cNvPr id="9" name="Espace réservé du numéro de diapositive 8"/>
          <p:cNvSpPr>
            <a:spLocks noGrp="1"/>
          </p:cNvSpPr>
          <p:nvPr>
            <p:ph type="sldNum" sz="quarter" idx="12"/>
          </p:nvPr>
        </p:nvSpPr>
        <p:spPr/>
        <p:txBody>
          <a:bodyPr/>
          <a:lstStyle/>
          <a:p>
            <a:fld id="{CF4668DC-857F-487D-BFFA-8C0CA5037977}" type="slidenum">
              <a:rPr lang="fr-BE" smtClean="0"/>
              <a:pPr/>
              <a:t>‹N°›</a:t>
            </a:fld>
            <a:endParaRPr lang="fr-BE"/>
          </a:p>
        </p:txBody>
      </p:sp>
    </p:spTree>
    <p:extLst>
      <p:ext uri="{BB962C8B-B14F-4D97-AF65-F5344CB8AC3E}">
        <p14:creationId xmlns:p14="http://schemas.microsoft.com/office/powerpoint/2010/main" xmlns="" val="24513145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AA309A6D-C09C-4548-B29A-6CF363A7E532}" type="datetimeFigureOut">
              <a:rPr lang="fr-FR" smtClean="0"/>
              <a:pPr/>
              <a:t>14/05/2014</a:t>
            </a:fld>
            <a:endParaRPr lang="fr-BE"/>
          </a:p>
        </p:txBody>
      </p:sp>
      <p:sp>
        <p:nvSpPr>
          <p:cNvPr id="4" name="Espace réservé du pied de page 3"/>
          <p:cNvSpPr>
            <a:spLocks noGrp="1"/>
          </p:cNvSpPr>
          <p:nvPr>
            <p:ph type="ftr" sz="quarter" idx="11"/>
          </p:nvPr>
        </p:nvSpPr>
        <p:spPr/>
        <p:txBody>
          <a:bodyPr/>
          <a:lstStyle/>
          <a:p>
            <a:endParaRPr lang="fr-BE"/>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‹N°›</a:t>
            </a:fld>
            <a:endParaRPr lang="fr-BE"/>
          </a:p>
        </p:txBody>
      </p:sp>
    </p:spTree>
    <p:extLst>
      <p:ext uri="{BB962C8B-B14F-4D97-AF65-F5344CB8AC3E}">
        <p14:creationId xmlns:p14="http://schemas.microsoft.com/office/powerpoint/2010/main" xmlns="" val="36194334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A309A6D-C09C-4548-B29A-6CF363A7E532}" type="datetimeFigureOut">
              <a:rPr lang="fr-FR" smtClean="0"/>
              <a:pPr/>
              <a:t>14/05/2014</a:t>
            </a:fld>
            <a:endParaRPr lang="fr-BE"/>
          </a:p>
        </p:txBody>
      </p:sp>
      <p:sp>
        <p:nvSpPr>
          <p:cNvPr id="3" name="Espace réservé du pied de page 2"/>
          <p:cNvSpPr>
            <a:spLocks noGrp="1"/>
          </p:cNvSpPr>
          <p:nvPr>
            <p:ph type="ftr" sz="quarter" idx="11"/>
          </p:nvPr>
        </p:nvSpPr>
        <p:spPr/>
        <p:txBody>
          <a:bodyPr/>
          <a:lstStyle/>
          <a:p>
            <a:endParaRPr lang="fr-BE"/>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pPr/>
              <a:t>‹N°›</a:t>
            </a:fld>
            <a:endParaRPr lang="fr-BE"/>
          </a:p>
        </p:txBody>
      </p:sp>
    </p:spTree>
    <p:extLst>
      <p:ext uri="{BB962C8B-B14F-4D97-AF65-F5344CB8AC3E}">
        <p14:creationId xmlns:p14="http://schemas.microsoft.com/office/powerpoint/2010/main" xmlns="" val="16570931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14/05/2014</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extLst>
      <p:ext uri="{BB962C8B-B14F-4D97-AF65-F5344CB8AC3E}">
        <p14:creationId xmlns:p14="http://schemas.microsoft.com/office/powerpoint/2010/main" xmlns="" val="26749810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14/05/2014</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extLst>
      <p:ext uri="{BB962C8B-B14F-4D97-AF65-F5344CB8AC3E}">
        <p14:creationId xmlns:p14="http://schemas.microsoft.com/office/powerpoint/2010/main" xmlns="" val="42089456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309A6D-C09C-4548-B29A-6CF363A7E532}" type="datetimeFigureOut">
              <a:rPr lang="fr-FR" smtClean="0"/>
              <a:pPr/>
              <a:t>14/05/2014</a:t>
            </a:fld>
            <a:endParaRPr lang="fr-BE"/>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BE"/>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4668DC-857F-487D-BFFA-8C0CA5037977}" type="slidenum">
              <a:rPr lang="fr-BE" smtClean="0"/>
              <a:pPr/>
              <a:t>‹N°›</a:t>
            </a:fld>
            <a:endParaRPr lang="fr-BE"/>
          </a:p>
        </p:txBody>
      </p:sp>
    </p:spTree>
    <p:extLst>
      <p:ext uri="{BB962C8B-B14F-4D97-AF65-F5344CB8AC3E}">
        <p14:creationId xmlns:p14="http://schemas.microsoft.com/office/powerpoint/2010/main" xmlns="" val="2933103334"/>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 Id="rId9" Type="http://schemas.openxmlformats.org/officeDocument/2006/relationships/image" Target="../media/image1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30.jpeg"/><Relationship Id="rId2" Type="http://schemas.openxmlformats.org/officeDocument/2006/relationships/image" Target="../media/image25.jpeg"/><Relationship Id="rId1" Type="http://schemas.openxmlformats.org/officeDocument/2006/relationships/slideLayout" Target="../slideLayouts/slideLayout6.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jpeg"/><Relationship Id="rId7" Type="http://schemas.openxmlformats.org/officeDocument/2006/relationships/image" Target="../media/image36.jpeg"/><Relationship Id="rId2" Type="http://schemas.openxmlformats.org/officeDocument/2006/relationships/image" Target="../media/image31.png"/><Relationship Id="rId1" Type="http://schemas.openxmlformats.org/officeDocument/2006/relationships/slideLayout" Target="../slideLayouts/slideLayout3.xml"/><Relationship Id="rId6" Type="http://schemas.openxmlformats.org/officeDocument/2006/relationships/image" Target="../media/image35.jpeg"/><Relationship Id="rId5" Type="http://schemas.openxmlformats.org/officeDocument/2006/relationships/image" Target="../media/image34.jpeg"/><Relationship Id="rId10" Type="http://schemas.openxmlformats.org/officeDocument/2006/relationships/image" Target="../media/image39.jpeg"/><Relationship Id="rId4" Type="http://schemas.openxmlformats.org/officeDocument/2006/relationships/image" Target="../media/image33.jpeg"/><Relationship Id="rId9" Type="http://schemas.openxmlformats.org/officeDocument/2006/relationships/image" Target="../media/image38.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87524" y="376344"/>
            <a:ext cx="8568952" cy="1200329"/>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r-FR" sz="2400" b="1" cap="none" spc="50" dirty="0">
                <a:ln w="11430"/>
                <a:effectLst>
                  <a:outerShdw blurRad="76200" dist="50800" dir="5400000" algn="tl" rotWithShape="0">
                    <a:srgbClr val="000000">
                      <a:alpha val="65000"/>
                    </a:srgbClr>
                  </a:outerShdw>
                </a:effectLst>
              </a:rPr>
              <a:t>REPUBLIQUE ALGERIENNE DEMOCRATIQUE ET POPULAIRE</a:t>
            </a:r>
            <a:br>
              <a:rPr lang="fr-FR" sz="2400" b="1" cap="none" spc="50" dirty="0">
                <a:ln w="11430"/>
                <a:effectLst>
                  <a:outerShdw blurRad="76200" dist="50800" dir="5400000" algn="tl" rotWithShape="0">
                    <a:srgbClr val="000000">
                      <a:alpha val="65000"/>
                    </a:srgbClr>
                  </a:outerShdw>
                </a:effectLst>
              </a:rPr>
            </a:br>
            <a:r>
              <a:rPr lang="fr-FR" sz="2400" b="1" cap="none" spc="50" dirty="0">
                <a:ln w="11430"/>
                <a:effectLst>
                  <a:outerShdw blurRad="76200" dist="50800" dir="5400000" algn="tl" rotWithShape="0">
                    <a:srgbClr val="000000">
                      <a:alpha val="65000"/>
                    </a:srgbClr>
                  </a:outerShdw>
                </a:effectLst>
              </a:rPr>
              <a:t>UNIVERSITE CONSTANTINE 03 </a:t>
            </a:r>
            <a:br>
              <a:rPr lang="fr-FR" sz="2400" b="1" cap="none" spc="50" dirty="0">
                <a:ln w="11430"/>
                <a:effectLst>
                  <a:outerShdw blurRad="76200" dist="50800" dir="5400000" algn="tl" rotWithShape="0">
                    <a:srgbClr val="000000">
                      <a:alpha val="65000"/>
                    </a:srgbClr>
                  </a:outerShdw>
                </a:effectLst>
              </a:rPr>
            </a:br>
            <a:endParaRPr lang="fr-FR" sz="2400" b="1" cap="none" spc="50" dirty="0">
              <a:ln w="11430"/>
              <a:effectLst>
                <a:outerShdw blurRad="76200" dist="50800" dir="5400000" algn="tl" rotWithShape="0">
                  <a:srgbClr val="000000">
                    <a:alpha val="65000"/>
                  </a:srgbClr>
                </a:outerShdw>
              </a:effectLst>
            </a:endParaRPr>
          </a:p>
        </p:txBody>
      </p:sp>
      <p:sp>
        <p:nvSpPr>
          <p:cNvPr id="10" name="Titre 9"/>
          <p:cNvSpPr>
            <a:spLocks noGrp="1"/>
          </p:cNvSpPr>
          <p:nvPr>
            <p:ph type="ctrTitle"/>
          </p:nvPr>
        </p:nvSpPr>
        <p:spPr>
          <a:xfrm>
            <a:off x="685800" y="3284984"/>
            <a:ext cx="8170676" cy="2736304"/>
          </a:xfrm>
        </p:spPr>
        <p:txBody>
          <a:bodyPr>
            <a:normAutofit fontScale="90000"/>
            <a:scene3d>
              <a:camera prst="orthographicFront"/>
              <a:lightRig rig="flat" dir="tl">
                <a:rot lat="0" lon="0" rev="6600000"/>
              </a:lightRig>
            </a:scene3d>
            <a:sp3d extrusionH="25400" contourW="8890">
              <a:bevelT w="38100" h="31750"/>
              <a:contourClr>
                <a:schemeClr val="accent2">
                  <a:shade val="75000"/>
                </a:schemeClr>
              </a:contourClr>
            </a:sp3d>
          </a:bodyPr>
          <a:lstStyle/>
          <a:p>
            <a:pPr algn="r"/>
            <a:r>
              <a:rPr lang="fr-FR" sz="2400" b="1" i="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r>
            <a:br>
              <a:rPr lang="fr-FR" sz="2400" b="1" i="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br>
            <a:r>
              <a:rPr lang="fr-FR" sz="2400" b="1" i="1" u="sng"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r>
            <a:br>
              <a:rPr lang="fr-FR" sz="2400" b="1" i="1" u="sng"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br>
            <a:r>
              <a:rPr lang="fr-FR" sz="2400" b="1" i="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r>
            <a:br>
              <a:rPr lang="fr-FR" sz="2400" b="1" i="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br>
            <a:r>
              <a:rPr lang="fr-FR" sz="2400" b="1" i="1" u="sng"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r>
            <a:br>
              <a:rPr lang="fr-FR" sz="2400" b="1" i="1" u="sng"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br>
            <a:r>
              <a:rPr lang="fr-FR" sz="2400" b="1" i="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r>
            <a:br>
              <a:rPr lang="fr-FR" sz="2400" b="1" i="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br>
            <a:r>
              <a:rPr lang="fr-FR" sz="2400" b="1" i="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r>
            <a:br>
              <a:rPr lang="fr-FR" sz="2400" b="1" i="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br>
            <a:r>
              <a:rPr lang="fr-FR" sz="2400" b="1" i="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Réalisé </a:t>
            </a:r>
            <a:r>
              <a:rPr lang="fr-FR" sz="2400" b="1" i="1" u="sng"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par </a:t>
            </a:r>
            <a:r>
              <a:rPr lang="fr-FR" sz="24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br>
              <a:rPr lang="fr-FR" sz="24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br>
            <a:r>
              <a:rPr lang="fr-FR" sz="24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faradji Idriss</a:t>
            </a:r>
            <a:br>
              <a:rPr lang="fr-FR" sz="24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br>
            <a:r>
              <a:rPr lang="fr-FR" sz="24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dalla Sofiane </a:t>
            </a:r>
            <a:br>
              <a:rPr lang="fr-FR" sz="24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br>
            <a:r>
              <a:rPr lang="fr-FR" sz="24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garda Zohra</a:t>
            </a:r>
            <a:br>
              <a:rPr lang="fr-FR" sz="24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br>
            <a:r>
              <a:rPr lang="fr-FR" sz="2400" b="1" i="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Fathi Fouzia                                                       </a:t>
            </a:r>
            <a:r>
              <a:rPr lang="fr-FR" sz="2400" b="1"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r>
            <a:br>
              <a:rPr lang="fr-FR" sz="2400" b="1" i="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br>
            <a:endParaRPr lang="fr-FR"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1" name="Sous-titre 10"/>
          <p:cNvSpPr>
            <a:spLocks noGrp="1"/>
          </p:cNvSpPr>
          <p:nvPr>
            <p:ph type="subTitle" idx="1"/>
          </p:nvPr>
        </p:nvSpPr>
        <p:spPr>
          <a:xfrm>
            <a:off x="287524" y="1576673"/>
            <a:ext cx="8172908" cy="4228591"/>
          </a:xfrm>
        </p:spPr>
        <p:txBody>
          <a:bodyPr/>
          <a:lstStyle/>
          <a:p>
            <a:pPr algn="r"/>
            <a:r>
              <a:rPr lang="fr-FR" dirty="0" smtClean="0"/>
              <a:t>Gestion des villes   </a:t>
            </a:r>
          </a:p>
          <a:p>
            <a:pPr algn="r"/>
            <a:r>
              <a:rPr lang="fr-FR" dirty="0" smtClean="0"/>
              <a:t>  et urbanisation</a:t>
            </a:r>
          </a:p>
          <a:p>
            <a:pPr algn="r"/>
            <a:endParaRPr lang="fr-FR" dirty="0" smtClean="0"/>
          </a:p>
          <a:p>
            <a:r>
              <a:rPr lang="fr-FR" b="1" dirty="0" smtClean="0"/>
              <a:t>Etude l’unité  de voisinage07 la ville nouvelle </a:t>
            </a:r>
          </a:p>
          <a:p>
            <a:r>
              <a:rPr lang="fr-FR" b="1" dirty="0" smtClean="0"/>
              <a:t> Ali </a:t>
            </a:r>
            <a:r>
              <a:rPr lang="fr-FR" b="1" dirty="0" err="1" smtClean="0"/>
              <a:t>MendjlI</a:t>
            </a:r>
            <a:endParaRPr lang="fr-FR" b="1" dirty="0" smtClean="0"/>
          </a:p>
          <a:p>
            <a:endParaRPr lang="fr-FR" dirty="0"/>
          </a:p>
        </p:txBody>
      </p:sp>
    </p:spTree>
    <p:extLst>
      <p:ext uri="{BB962C8B-B14F-4D97-AF65-F5344CB8AC3E}">
        <p14:creationId xmlns:p14="http://schemas.microsoft.com/office/powerpoint/2010/main" xmlns="" val="20193875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 name="Espace réservé du contenu 3" descr="F__Documents and Settings_Walidou_Bureau_Copie de plan nouvelle ville 2007 Model (1"/>
          <p:cNvPicPr>
            <a:picLocks noGrp="1"/>
          </p:cNvPicPr>
          <p:nvPr>
            <p:ph idx="1"/>
          </p:nvPr>
        </p:nvPicPr>
        <p:blipFill>
          <a:blip r:embed="rId2" cstate="print"/>
          <a:srcRect/>
          <a:stretch>
            <a:fillRect/>
          </a:stretch>
        </p:blipFill>
        <p:spPr bwMode="auto">
          <a:xfrm>
            <a:off x="755576" y="404664"/>
            <a:ext cx="7776864" cy="6120680"/>
          </a:xfrm>
          <a:prstGeom prst="rect">
            <a:avLst/>
          </a:prstGeom>
          <a:noFill/>
          <a:ln w="9525">
            <a:noFill/>
            <a:miter lim="800000"/>
            <a:headEnd/>
            <a:tailEnd/>
          </a:ln>
        </p:spPr>
      </p:pic>
    </p:spTree>
    <p:extLst>
      <p:ext uri="{BB962C8B-B14F-4D97-AF65-F5344CB8AC3E}">
        <p14:creationId xmlns:p14="http://schemas.microsoft.com/office/powerpoint/2010/main" xmlns="" val="35646859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714202"/>
          </a:xfrm>
        </p:spPr>
        <p:txBody>
          <a:bodyPr>
            <a:normAutofit fontScale="90000"/>
          </a:bodyPr>
          <a:lstStyle/>
          <a:p>
            <a:pPr algn="l"/>
            <a:r>
              <a:rPr lang="fr-FR" b="1" dirty="0" smtClean="0">
                <a:solidFill>
                  <a:srgbClr val="FF0000"/>
                </a:solidFill>
              </a:rPr>
              <a:t>Statut du foncier :</a:t>
            </a:r>
            <a:br>
              <a:rPr lang="fr-FR" b="1" dirty="0" smtClean="0">
                <a:solidFill>
                  <a:srgbClr val="FF0000"/>
                </a:solidFill>
              </a:rPr>
            </a:br>
            <a:r>
              <a:rPr lang="fr-FR" b="1" dirty="0" smtClean="0">
                <a:solidFill>
                  <a:srgbClr val="FF0000"/>
                </a:solidFill>
              </a:rPr>
              <a:t/>
            </a:r>
            <a:br>
              <a:rPr lang="fr-FR" b="1" dirty="0" smtClean="0">
                <a:solidFill>
                  <a:srgbClr val="FF0000"/>
                </a:solidFill>
              </a:rPr>
            </a:br>
            <a:endParaRPr lang="fr-FR" b="1" dirty="0">
              <a:solidFill>
                <a:srgbClr val="FF0000"/>
              </a:solidFill>
            </a:endParaRPr>
          </a:p>
        </p:txBody>
      </p:sp>
      <p:pic>
        <p:nvPicPr>
          <p:cNvPr id="3"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l="10155" t="26559" r="44485" b="24721"/>
          <a:stretch>
            <a:fillRect/>
          </a:stretch>
        </p:blipFill>
        <p:spPr bwMode="auto">
          <a:xfrm>
            <a:off x="0" y="794321"/>
            <a:ext cx="9144000" cy="60636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1444146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19672" y="1556792"/>
            <a:ext cx="6984776" cy="4832092"/>
          </a:xfrm>
          <a:prstGeom prst="rect">
            <a:avLst/>
          </a:prstGeom>
        </p:spPr>
        <p:txBody>
          <a:bodyPr wrap="square">
            <a:spAutoFit/>
          </a:bodyPr>
          <a:lstStyle/>
          <a:p>
            <a:r>
              <a:rPr lang="fr-FR" sz="4400" dirty="0">
                <a:solidFill>
                  <a:srgbClr val="FF0000"/>
                </a:solidFill>
              </a:rPr>
              <a:t>Nombre de population et logement:</a:t>
            </a:r>
            <a:br>
              <a:rPr lang="fr-FR" sz="4400" dirty="0">
                <a:solidFill>
                  <a:srgbClr val="FF0000"/>
                </a:solidFill>
              </a:rPr>
            </a:br>
            <a:r>
              <a:rPr lang="fr-FR" sz="4400" dirty="0"/>
              <a:t>-Nombre de pop: 22080 Habitants</a:t>
            </a:r>
            <a:br>
              <a:rPr lang="fr-FR" sz="4400" dirty="0"/>
            </a:br>
            <a:r>
              <a:rPr lang="fr-FR" sz="4400" dirty="0"/>
              <a:t>-Nombre de logement: 3517 logements</a:t>
            </a:r>
            <a:br>
              <a:rPr lang="fr-FR" sz="4400" dirty="0"/>
            </a:br>
            <a:endParaRPr lang="fr-FR" sz="4400" dirty="0"/>
          </a:p>
        </p:txBody>
      </p:sp>
    </p:spTree>
    <p:extLst>
      <p:ext uri="{BB962C8B-B14F-4D97-AF65-F5344CB8AC3E}">
        <p14:creationId xmlns:p14="http://schemas.microsoft.com/office/powerpoint/2010/main" xmlns="" val="6636123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2290266"/>
          </a:xfrm>
        </p:spPr>
        <p:txBody>
          <a:bodyPr>
            <a:normAutofit/>
          </a:bodyPr>
          <a:lstStyle/>
          <a:p>
            <a:pPr algn="l"/>
            <a:r>
              <a:rPr lang="fr-FR" b="1" dirty="0" smtClean="0">
                <a:solidFill>
                  <a:srgbClr val="FF0000"/>
                </a:solidFill>
              </a:rPr>
              <a:t>Type quartier</a:t>
            </a:r>
            <a:br>
              <a:rPr lang="fr-FR" b="1" dirty="0" smtClean="0">
                <a:solidFill>
                  <a:srgbClr val="FF0000"/>
                </a:solidFill>
              </a:rPr>
            </a:br>
            <a:r>
              <a:rPr lang="fr-FR" b="1" dirty="0" smtClean="0">
                <a:solidFill>
                  <a:srgbClr val="FF0000"/>
                </a:solidFill>
              </a:rPr>
              <a:t/>
            </a:r>
            <a:br>
              <a:rPr lang="fr-FR" b="1" dirty="0" smtClean="0">
                <a:solidFill>
                  <a:srgbClr val="FF0000"/>
                </a:solidFill>
              </a:rPr>
            </a:br>
            <a:endParaRPr lang="fr-FR" b="1" dirty="0">
              <a:solidFill>
                <a:srgbClr val="FF0000"/>
              </a:solidFill>
            </a:endParaRPr>
          </a:p>
        </p:txBody>
      </p:sp>
    </p:spTree>
    <p:extLst>
      <p:ext uri="{BB962C8B-B14F-4D97-AF65-F5344CB8AC3E}">
        <p14:creationId xmlns:p14="http://schemas.microsoft.com/office/powerpoint/2010/main" xmlns="" val="3531835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nvPr>
        </p:nvSpPr>
        <p:spPr>
          <a:xfrm>
            <a:off x="0" y="3573463"/>
            <a:ext cx="8424863" cy="142875"/>
          </a:xfrm>
        </p:spPr>
        <p:txBody>
          <a:bodyPr>
            <a:normAutofit fontScale="90000"/>
          </a:bodyPr>
          <a:lstStyle/>
          <a:p>
            <a:pPr algn="l"/>
            <a:r>
              <a:rPr lang="fr-FR" b="1" dirty="0" smtClean="0">
                <a:solidFill>
                  <a:srgbClr val="FF0000"/>
                </a:solidFill>
              </a:rPr>
              <a:t>     nombre de Population et logement </a:t>
            </a:r>
            <a:br>
              <a:rPr lang="fr-FR" b="1" dirty="0" smtClean="0">
                <a:solidFill>
                  <a:srgbClr val="FF0000"/>
                </a:solidFill>
              </a:rPr>
            </a:br>
            <a:r>
              <a:rPr lang="fr-FR" sz="2200" dirty="0" smtClean="0"/>
              <a:t>.</a:t>
            </a:r>
            <a:br>
              <a:rPr lang="fr-FR" sz="2200" dirty="0" smtClean="0"/>
            </a:br>
            <a:r>
              <a:rPr lang="fr-FR" sz="2200" dirty="0" smtClean="0"/>
              <a:t>                                                           </a:t>
            </a:r>
            <a:r>
              <a:rPr lang="fr-FR" b="1" dirty="0" smtClean="0">
                <a:solidFill>
                  <a:srgbClr val="FF0000"/>
                </a:solidFill>
              </a:rPr>
              <a:t>UV07:</a:t>
            </a:r>
            <a:br>
              <a:rPr lang="fr-FR" b="1" dirty="0" smtClean="0">
                <a:solidFill>
                  <a:srgbClr val="FF0000"/>
                </a:solidFill>
              </a:rPr>
            </a:br>
            <a:r>
              <a:rPr lang="fr-FR" b="1" dirty="0" smtClean="0">
                <a:solidFill>
                  <a:srgbClr val="FF0000"/>
                </a:solidFill>
              </a:rPr>
              <a:t/>
            </a:r>
            <a:br>
              <a:rPr lang="fr-FR" b="1" dirty="0" smtClean="0">
                <a:solidFill>
                  <a:srgbClr val="FF0000"/>
                </a:solidFill>
              </a:rPr>
            </a:br>
            <a:r>
              <a:rPr lang="fr-FR" b="1" dirty="0">
                <a:solidFill>
                  <a:srgbClr val="FF0000"/>
                </a:solidFill>
              </a:rPr>
              <a:t/>
            </a:r>
            <a:br>
              <a:rPr lang="fr-FR" b="1" dirty="0">
                <a:solidFill>
                  <a:srgbClr val="FF0000"/>
                </a:solidFill>
              </a:rPr>
            </a:br>
            <a:r>
              <a:rPr lang="fr-FR" b="1" dirty="0" smtClean="0">
                <a:solidFill>
                  <a:srgbClr val="FF0000"/>
                </a:solidFill>
              </a:rPr>
              <a:t/>
            </a:r>
            <a:br>
              <a:rPr lang="fr-FR" b="1" dirty="0" smtClean="0">
                <a:solidFill>
                  <a:srgbClr val="FF0000"/>
                </a:solidFill>
              </a:rPr>
            </a:br>
            <a:r>
              <a:rPr lang="fr-FR" b="1" dirty="0" smtClean="0">
                <a:solidFill>
                  <a:srgbClr val="FF0000"/>
                </a:solidFill>
              </a:rPr>
              <a:t/>
            </a:r>
            <a:br>
              <a:rPr lang="fr-FR" b="1" dirty="0" smtClean="0">
                <a:solidFill>
                  <a:srgbClr val="FF0000"/>
                </a:solidFill>
              </a:rPr>
            </a:br>
            <a:r>
              <a:rPr lang="fr-FR" sz="3100" dirty="0" smtClean="0"/>
              <a:t>La hauteur des constructions maximale est :</a:t>
            </a:r>
            <a:br>
              <a:rPr lang="fr-FR" sz="3100" dirty="0" smtClean="0"/>
            </a:br>
            <a:r>
              <a:rPr lang="fr-FR" sz="3100" b="1" dirty="0" smtClean="0"/>
              <a:t>- </a:t>
            </a:r>
            <a:r>
              <a:rPr lang="fr-FR" sz="3100" dirty="0" smtClean="0"/>
              <a:t>de trois (03) niveaux (R+2) pour l'habitat individuel</a:t>
            </a:r>
            <a:r>
              <a:rPr lang="fr-FR" sz="4000" dirty="0" smtClean="0"/>
              <a:t/>
            </a:r>
            <a:br>
              <a:rPr lang="fr-FR" sz="4000" dirty="0" smtClean="0"/>
            </a:br>
            <a:r>
              <a:rPr lang="fr-FR" sz="4000" dirty="0" smtClean="0"/>
              <a:t>-</a:t>
            </a:r>
            <a:r>
              <a:rPr lang="fr-FR" sz="3100" dirty="0" smtClean="0"/>
              <a:t>et de 06 niveaux (R+</a:t>
            </a:r>
            <a:r>
              <a:rPr lang="ar-SA" sz="3100" dirty="0" smtClean="0"/>
              <a:t>5</a:t>
            </a:r>
            <a:r>
              <a:rPr lang="fr-FR" sz="3100" dirty="0" smtClean="0"/>
              <a:t>) pour l'habitat collectif.</a:t>
            </a:r>
            <a:br>
              <a:rPr lang="fr-FR" sz="3100" dirty="0" smtClean="0"/>
            </a:br>
            <a:r>
              <a:rPr lang="fr-FR" sz="3100" dirty="0" smtClean="0"/>
              <a:t> Des commerces au RDC des constructions collectives situées sur les axes principaux.</a:t>
            </a:r>
            <a:br>
              <a:rPr lang="fr-FR" sz="3100" dirty="0" smtClean="0"/>
            </a:br>
            <a:r>
              <a:rPr lang="fr-FR" b="1" dirty="0" smtClean="0">
                <a:solidFill>
                  <a:srgbClr val="FF0000"/>
                </a:solidFill>
              </a:rPr>
              <a:t/>
            </a:r>
            <a:br>
              <a:rPr lang="fr-FR" b="1" dirty="0" smtClean="0">
                <a:solidFill>
                  <a:srgbClr val="FF0000"/>
                </a:solidFill>
              </a:rPr>
            </a:br>
            <a:endParaRPr lang="fr-FR" b="1" dirty="0">
              <a:solidFill>
                <a:srgbClr val="FF0000"/>
              </a:solidFill>
            </a:endParaRPr>
          </a:p>
        </p:txBody>
      </p:sp>
      <p:graphicFrame>
        <p:nvGraphicFramePr>
          <p:cNvPr id="8" name="Tableau 7"/>
          <p:cNvGraphicFramePr>
            <a:graphicFrameLocks noGrp="1"/>
          </p:cNvGraphicFramePr>
          <p:nvPr>
            <p:extLst>
              <p:ext uri="{D42A27DB-BD31-4B8C-83A1-F6EECF244321}">
                <p14:modId xmlns:p14="http://schemas.microsoft.com/office/powerpoint/2010/main" xmlns="" val="2212007133"/>
              </p:ext>
            </p:extLst>
          </p:nvPr>
        </p:nvGraphicFramePr>
        <p:xfrm>
          <a:off x="1619672" y="1340768"/>
          <a:ext cx="6096000" cy="1589639"/>
        </p:xfrm>
        <a:graphic>
          <a:graphicData uri="http://schemas.openxmlformats.org/drawingml/2006/table">
            <a:tbl>
              <a:tblPr firstRow="1" bandRow="1">
                <a:tableStyleId>{5C22544A-7EE6-4342-B048-85BDC9FD1C3A}</a:tableStyleId>
              </a:tblPr>
              <a:tblGrid>
                <a:gridCol w="6096000"/>
              </a:tblGrid>
              <a:tr h="792088">
                <a:tc>
                  <a:txBody>
                    <a:bodyPr/>
                    <a:lstStyle/>
                    <a:p>
                      <a:pPr algn="ctr"/>
                      <a:r>
                        <a:rPr lang="fr-FR" sz="2800" dirty="0" smtClean="0">
                          <a:solidFill>
                            <a:schemeClr val="tx1"/>
                          </a:solidFill>
                        </a:rPr>
                        <a:t>Nombre</a:t>
                      </a:r>
                      <a:r>
                        <a:rPr lang="fr-FR" sz="2800" baseline="0" dirty="0" smtClean="0">
                          <a:solidFill>
                            <a:schemeClr val="tx1"/>
                          </a:solidFill>
                        </a:rPr>
                        <a:t> de Population 2014</a:t>
                      </a:r>
                      <a:endParaRPr lang="fr-FR" sz="2800" dirty="0">
                        <a:solidFill>
                          <a:schemeClr val="tx1"/>
                        </a:solidFill>
                      </a:endParaRPr>
                    </a:p>
                  </a:txBody>
                  <a:tcPr/>
                </a:tc>
              </a:tr>
              <a:tr h="797551">
                <a:tc>
                  <a:txBody>
                    <a:bodyPr/>
                    <a:lstStyle/>
                    <a:p>
                      <a:pPr algn="ctr"/>
                      <a:r>
                        <a:rPr lang="fr-FR" sz="3200" b="1" dirty="0" smtClean="0"/>
                        <a:t>22560</a:t>
                      </a:r>
                      <a:endParaRPr lang="fr-FR" sz="3200" b="1" dirty="0"/>
                    </a:p>
                  </a:txBody>
                  <a:tcPr/>
                </a:tc>
              </a:tr>
            </a:tbl>
          </a:graphicData>
        </a:graphic>
      </p:graphicFrame>
    </p:spTree>
    <p:extLst>
      <p:ext uri="{BB962C8B-B14F-4D97-AF65-F5344CB8AC3E}">
        <p14:creationId xmlns:p14="http://schemas.microsoft.com/office/powerpoint/2010/main" xmlns="" val="504170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l="14063" t="14648" r="27930" b="16992"/>
          <a:stretch>
            <a:fillRect/>
          </a:stretch>
        </p:blipFill>
        <p:spPr bwMode="auto">
          <a:xfrm>
            <a:off x="179512" y="260648"/>
            <a:ext cx="8711282" cy="6275090"/>
          </a:xfrm>
          <a:prstGeom prst="rect">
            <a:avLst/>
          </a:prstGeom>
          <a:noFill/>
          <a:ln w="9525">
            <a:noFill/>
            <a:miter lim="800000"/>
            <a:headEnd/>
            <a:tailEnd/>
          </a:ln>
        </p:spPr>
      </p:pic>
      <p:graphicFrame>
        <p:nvGraphicFramePr>
          <p:cNvPr id="3" name="Tableau 2"/>
          <p:cNvGraphicFramePr>
            <a:graphicFrameLocks noGrp="1"/>
          </p:cNvGraphicFramePr>
          <p:nvPr>
            <p:extLst>
              <p:ext uri="{D42A27DB-BD31-4B8C-83A1-F6EECF244321}">
                <p14:modId xmlns:p14="http://schemas.microsoft.com/office/powerpoint/2010/main" xmlns="" val="1522359770"/>
              </p:ext>
            </p:extLst>
          </p:nvPr>
        </p:nvGraphicFramePr>
        <p:xfrm>
          <a:off x="198601" y="4493649"/>
          <a:ext cx="8837894" cy="2302519"/>
        </p:xfrm>
        <a:graphic>
          <a:graphicData uri="http://schemas.openxmlformats.org/drawingml/2006/table">
            <a:tbl>
              <a:tblPr>
                <a:tableStyleId>{5C22544A-7EE6-4342-B048-85BDC9FD1C3A}</a:tableStyleId>
              </a:tblPr>
              <a:tblGrid>
                <a:gridCol w="3406823"/>
                <a:gridCol w="2731740"/>
                <a:gridCol w="2699331"/>
              </a:tblGrid>
              <a:tr h="720080">
                <a:tc>
                  <a:txBody>
                    <a:bodyPr/>
                    <a:lstStyle/>
                    <a:p>
                      <a:pPr algn="just">
                        <a:lnSpc>
                          <a:spcPct val="150000"/>
                        </a:lnSpc>
                        <a:spcAft>
                          <a:spcPts val="0"/>
                        </a:spcAft>
                      </a:pPr>
                      <a:r>
                        <a:rPr lang="fr-FR" sz="2000" b="1" dirty="0">
                          <a:effectLst/>
                        </a:rPr>
                        <a:t>Désignation </a:t>
                      </a:r>
                      <a:endParaRPr lang="fr-FR" sz="1200" b="1" dirty="0">
                        <a:effectLst/>
                        <a:latin typeface="Times New Roman"/>
                        <a:ea typeface="Times New Roman"/>
                      </a:endParaRPr>
                    </a:p>
                  </a:txBody>
                  <a:tcPr marL="68580" marR="68580" marT="0" marB="0"/>
                </a:tc>
                <a:tc>
                  <a:txBody>
                    <a:bodyPr/>
                    <a:lstStyle/>
                    <a:p>
                      <a:pPr algn="just">
                        <a:lnSpc>
                          <a:spcPct val="150000"/>
                        </a:lnSpc>
                        <a:spcAft>
                          <a:spcPts val="0"/>
                        </a:spcAft>
                      </a:pPr>
                      <a:r>
                        <a:rPr lang="fr-FR" sz="1800" b="1" dirty="0">
                          <a:effectLst/>
                        </a:rPr>
                        <a:t>Surfaces (ha)</a:t>
                      </a:r>
                      <a:endParaRPr lang="fr-FR" sz="1800" b="1" dirty="0">
                        <a:effectLst/>
                        <a:latin typeface="Times New Roman"/>
                        <a:ea typeface="Times New Roman"/>
                      </a:endParaRPr>
                    </a:p>
                  </a:txBody>
                  <a:tcPr marL="68580" marR="68580" marT="0" marB="0"/>
                </a:tc>
                <a:tc>
                  <a:txBody>
                    <a:bodyPr/>
                    <a:lstStyle/>
                    <a:p>
                      <a:pPr>
                        <a:spcAft>
                          <a:spcPts val="0"/>
                        </a:spcAft>
                      </a:pPr>
                      <a:r>
                        <a:rPr lang="fr-FR" sz="1800" b="1" dirty="0">
                          <a:effectLst/>
                        </a:rPr>
                        <a:t>Nombre de logement </a:t>
                      </a:r>
                    </a:p>
                    <a:p>
                      <a:pPr>
                        <a:spcAft>
                          <a:spcPts val="0"/>
                        </a:spcAft>
                      </a:pPr>
                      <a:r>
                        <a:rPr lang="fr-FR" sz="1200" dirty="0">
                          <a:effectLst/>
                        </a:rPr>
                        <a:t> </a:t>
                      </a:r>
                      <a:endParaRPr lang="fr-FR" sz="1200" dirty="0">
                        <a:effectLst/>
                        <a:latin typeface="Times New Roman"/>
                        <a:ea typeface="Times New Roman"/>
                      </a:endParaRPr>
                    </a:p>
                  </a:txBody>
                  <a:tcPr marL="68580" marR="68580" marT="0" marB="0"/>
                </a:tc>
              </a:tr>
              <a:tr h="668039">
                <a:tc>
                  <a:txBody>
                    <a:bodyPr/>
                    <a:lstStyle/>
                    <a:p>
                      <a:pPr algn="just">
                        <a:lnSpc>
                          <a:spcPct val="150000"/>
                        </a:lnSpc>
                        <a:spcAft>
                          <a:spcPts val="0"/>
                        </a:spcAft>
                      </a:pPr>
                      <a:r>
                        <a:rPr lang="fr-FR" sz="1600" b="1" dirty="0">
                          <a:effectLst/>
                        </a:rPr>
                        <a:t>Surface de l’habitat collectif</a:t>
                      </a:r>
                      <a:endParaRPr lang="fr-FR" sz="1600" b="1" dirty="0">
                        <a:effectLst/>
                        <a:latin typeface="Times New Roman"/>
                        <a:ea typeface="Times New Roman"/>
                      </a:endParaRPr>
                    </a:p>
                  </a:txBody>
                  <a:tcPr marL="68580" marR="68580" marT="0" marB="0"/>
                </a:tc>
                <a:tc>
                  <a:txBody>
                    <a:bodyPr/>
                    <a:lstStyle/>
                    <a:p>
                      <a:pPr algn="just">
                        <a:lnSpc>
                          <a:spcPct val="150000"/>
                        </a:lnSpc>
                        <a:spcAft>
                          <a:spcPts val="0"/>
                        </a:spcAft>
                      </a:pPr>
                      <a:r>
                        <a:rPr lang="fr-FR" sz="1800" b="1" dirty="0">
                          <a:effectLst/>
                        </a:rPr>
                        <a:t>91.66</a:t>
                      </a:r>
                      <a:endParaRPr lang="fr-FR" sz="1800" b="1" dirty="0">
                        <a:effectLst/>
                        <a:latin typeface="Times New Roman"/>
                        <a:ea typeface="Times New Roman"/>
                      </a:endParaRPr>
                    </a:p>
                  </a:txBody>
                  <a:tcPr marL="68580" marR="68580" marT="0" marB="0"/>
                </a:tc>
                <a:tc>
                  <a:txBody>
                    <a:bodyPr/>
                    <a:lstStyle/>
                    <a:p>
                      <a:pPr>
                        <a:spcAft>
                          <a:spcPts val="0"/>
                        </a:spcAft>
                      </a:pPr>
                      <a:r>
                        <a:rPr lang="fr-FR" sz="1800" b="1" dirty="0">
                          <a:effectLst/>
                        </a:rPr>
                        <a:t>6095</a:t>
                      </a:r>
                      <a:endParaRPr lang="fr-FR" sz="1800" b="1" dirty="0">
                        <a:effectLst/>
                        <a:latin typeface="Times New Roman"/>
                        <a:ea typeface="Times New Roman"/>
                      </a:endParaRPr>
                    </a:p>
                  </a:txBody>
                  <a:tcPr marL="68580" marR="68580" marT="0" marB="0"/>
                </a:tc>
              </a:tr>
              <a:tr h="772122">
                <a:tc>
                  <a:txBody>
                    <a:bodyPr/>
                    <a:lstStyle/>
                    <a:p>
                      <a:pPr algn="just">
                        <a:lnSpc>
                          <a:spcPct val="150000"/>
                        </a:lnSpc>
                        <a:spcAft>
                          <a:spcPts val="0"/>
                        </a:spcAft>
                      </a:pPr>
                      <a:r>
                        <a:rPr lang="fr-FR" sz="1600" b="1" dirty="0">
                          <a:effectLst/>
                        </a:rPr>
                        <a:t>Surface de l’habitat individuel</a:t>
                      </a:r>
                      <a:endParaRPr lang="fr-FR" sz="1600" b="1" dirty="0">
                        <a:effectLst/>
                        <a:latin typeface="Times New Roman"/>
                        <a:ea typeface="Times New Roman"/>
                      </a:endParaRPr>
                    </a:p>
                  </a:txBody>
                  <a:tcPr marL="68580" marR="68580" marT="0" marB="0"/>
                </a:tc>
                <a:tc>
                  <a:txBody>
                    <a:bodyPr/>
                    <a:lstStyle/>
                    <a:p>
                      <a:pPr algn="just">
                        <a:lnSpc>
                          <a:spcPct val="150000"/>
                        </a:lnSpc>
                        <a:spcAft>
                          <a:spcPts val="0"/>
                        </a:spcAft>
                      </a:pPr>
                      <a:r>
                        <a:rPr lang="fr-FR" sz="2000" b="1" dirty="0" smtClean="0">
                          <a:effectLst/>
                        </a:rPr>
                        <a:t>8.4</a:t>
                      </a:r>
                    </a:p>
                    <a:p>
                      <a:pPr algn="just">
                        <a:lnSpc>
                          <a:spcPct val="150000"/>
                        </a:lnSpc>
                        <a:spcAft>
                          <a:spcPts val="0"/>
                        </a:spcAft>
                      </a:pPr>
                      <a:endParaRPr lang="fr-FR" sz="2000" b="1" dirty="0">
                        <a:effectLst/>
                        <a:latin typeface="Times New Roman"/>
                        <a:ea typeface="Times New Roman"/>
                      </a:endParaRPr>
                    </a:p>
                  </a:txBody>
                  <a:tcPr marL="68580" marR="68580" marT="0" marB="0"/>
                </a:tc>
                <a:tc>
                  <a:txBody>
                    <a:bodyPr/>
                    <a:lstStyle/>
                    <a:p>
                      <a:pPr>
                        <a:spcAft>
                          <a:spcPts val="0"/>
                        </a:spcAft>
                      </a:pPr>
                      <a:r>
                        <a:rPr lang="fr-FR" sz="2000" b="1" dirty="0">
                          <a:effectLst/>
                        </a:rPr>
                        <a:t>437</a:t>
                      </a:r>
                      <a:endParaRPr lang="fr-FR" sz="2000" b="1" dirty="0">
                        <a:effectLst/>
                        <a:latin typeface="Times New Roman"/>
                        <a:ea typeface="Times New Roman"/>
                      </a:endParaRPr>
                    </a:p>
                  </a:txBody>
                  <a:tcPr marL="68580" marR="68580" marT="0" marB="0"/>
                </a:tc>
              </a:tr>
            </a:tbl>
          </a:graphicData>
        </a:graphic>
      </p:graphicFrame>
    </p:spTree>
    <p:extLst>
      <p:ext uri="{BB962C8B-B14F-4D97-AF65-F5344CB8AC3E}">
        <p14:creationId xmlns:p14="http://schemas.microsoft.com/office/powerpoint/2010/main" xmlns="" val="11950291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C:\Users\T_INFO\Pictures\ddddfffg.jpg"/>
          <p:cNvPicPr/>
          <p:nvPr/>
        </p:nvPicPr>
        <p:blipFill>
          <a:blip r:embed="rId2" cstate="print"/>
          <a:srcRect/>
          <a:stretch>
            <a:fillRect/>
          </a:stretch>
        </p:blipFill>
        <p:spPr bwMode="auto">
          <a:xfrm>
            <a:off x="179512" y="548680"/>
            <a:ext cx="8640960" cy="6120679"/>
          </a:xfrm>
          <a:prstGeom prst="rect">
            <a:avLst/>
          </a:prstGeom>
          <a:noFill/>
          <a:ln w="9525">
            <a:noFill/>
            <a:miter lim="800000"/>
            <a:headEnd/>
            <a:tailEnd/>
          </a:ln>
        </p:spPr>
      </p:pic>
    </p:spTree>
    <p:extLst>
      <p:ext uri="{BB962C8B-B14F-4D97-AF65-F5344CB8AC3E}">
        <p14:creationId xmlns:p14="http://schemas.microsoft.com/office/powerpoint/2010/main" xmlns="" val="30523512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282154"/>
          </a:xfrm>
        </p:spPr>
        <p:txBody>
          <a:bodyPr>
            <a:normAutofit/>
          </a:bodyPr>
          <a:lstStyle/>
          <a:p>
            <a:r>
              <a:rPr lang="fr-FR" sz="3600" b="1" dirty="0" smtClean="0">
                <a:solidFill>
                  <a:srgbClr val="FF0000"/>
                </a:solidFill>
              </a:rPr>
              <a:t>Des équipements et commerce:</a:t>
            </a:r>
            <a:br>
              <a:rPr lang="fr-FR" sz="3600" b="1" dirty="0" smtClean="0">
                <a:solidFill>
                  <a:srgbClr val="FF0000"/>
                </a:solidFill>
              </a:rPr>
            </a:br>
            <a:endParaRPr lang="fr-FR" sz="3600" b="1" dirty="0">
              <a:solidFill>
                <a:srgbClr val="FF0000"/>
              </a:solidFill>
            </a:endParaRPr>
          </a:p>
        </p:txBody>
      </p:sp>
      <p:graphicFrame>
        <p:nvGraphicFramePr>
          <p:cNvPr id="4" name="Tableau 3"/>
          <p:cNvGraphicFramePr>
            <a:graphicFrameLocks noGrp="1"/>
          </p:cNvGraphicFramePr>
          <p:nvPr>
            <p:extLst>
              <p:ext uri="{D42A27DB-BD31-4B8C-83A1-F6EECF244321}">
                <p14:modId xmlns:p14="http://schemas.microsoft.com/office/powerpoint/2010/main" xmlns="" val="1855000308"/>
              </p:ext>
            </p:extLst>
          </p:nvPr>
        </p:nvGraphicFramePr>
        <p:xfrm>
          <a:off x="457200" y="1052743"/>
          <a:ext cx="7283152" cy="5472606"/>
        </p:xfrm>
        <a:graphic>
          <a:graphicData uri="http://schemas.openxmlformats.org/drawingml/2006/table">
            <a:tbl>
              <a:tblPr/>
              <a:tblGrid>
                <a:gridCol w="780068"/>
                <a:gridCol w="3443530"/>
                <a:gridCol w="1031605"/>
                <a:gridCol w="1120936"/>
                <a:gridCol w="907013"/>
              </a:tblGrid>
              <a:tr h="299379">
                <a:tc>
                  <a:txBody>
                    <a:bodyPr/>
                    <a:lstStyle/>
                    <a:p>
                      <a:pPr>
                        <a:spcAft>
                          <a:spcPts val="0"/>
                        </a:spcAft>
                      </a:pPr>
                      <a:r>
                        <a:rPr lang="fr-FR" sz="1200" b="1" i="1" dirty="0">
                          <a:latin typeface="Arial"/>
                          <a:ea typeface="Times New Roman"/>
                          <a:cs typeface="Arial"/>
                        </a:rPr>
                        <a:t>UV</a:t>
                      </a:r>
                      <a:endParaRPr lang="fr-FR" sz="1200" dirty="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spcAft>
                          <a:spcPts val="0"/>
                        </a:spcAft>
                      </a:pPr>
                      <a:r>
                        <a:rPr lang="fr-FR" sz="1200" b="1" i="1" dirty="0">
                          <a:latin typeface="Arial"/>
                          <a:ea typeface="Times New Roman"/>
                          <a:cs typeface="Arial"/>
                        </a:rPr>
                        <a:t>Désignation</a:t>
                      </a:r>
                      <a:endParaRPr lang="fr-FR" sz="1200" dirty="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spcAft>
                          <a:spcPts val="0"/>
                        </a:spcAft>
                      </a:pPr>
                      <a:r>
                        <a:rPr lang="fr-FR" sz="1200" b="1" i="1" dirty="0">
                          <a:latin typeface="Arial"/>
                          <a:ea typeface="Times New Roman"/>
                          <a:cs typeface="Arial"/>
                        </a:rPr>
                        <a:t>Existant</a:t>
                      </a:r>
                      <a:endParaRPr lang="fr-FR" sz="1200" dirty="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spcAft>
                          <a:spcPts val="0"/>
                        </a:spcAft>
                      </a:pPr>
                      <a:r>
                        <a:rPr lang="fr-FR" sz="1200" b="1" i="1">
                          <a:latin typeface="Arial"/>
                          <a:ea typeface="Times New Roman"/>
                          <a:cs typeface="Arial"/>
                        </a:rPr>
                        <a:t>En cours</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endParaRPr lang="fr-FR" sz="1200" dirty="0">
                        <a:solidFill>
                          <a:srgbClr val="FF0000"/>
                        </a:solidFill>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r>
              <a:tr h="191601">
                <a:tc rowSpan="27">
                  <a:txBody>
                    <a:bodyPr/>
                    <a:lstStyle/>
                    <a:p>
                      <a:pPr algn="ctr">
                        <a:spcAft>
                          <a:spcPts val="0"/>
                        </a:spcAft>
                      </a:pPr>
                      <a:r>
                        <a:rPr lang="fr-FR" sz="1200" b="1" i="1" dirty="0">
                          <a:latin typeface="Arial"/>
                          <a:ea typeface="Times New Roman"/>
                          <a:cs typeface="Arial"/>
                        </a:rPr>
                        <a:t>UV 07</a:t>
                      </a:r>
                      <a:endParaRPr lang="fr-FR" sz="1200" dirty="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spcAft>
                          <a:spcPts val="0"/>
                        </a:spcAft>
                      </a:pPr>
                      <a:r>
                        <a:rPr lang="fr-FR" sz="1200">
                          <a:latin typeface="Arial"/>
                          <a:ea typeface="Times New Roman"/>
                          <a:cs typeface="Arial"/>
                        </a:rPr>
                        <a:t>Complexe Sportif de Proximité</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r>
                        <a:rPr lang="fr-FR" sz="1200">
                          <a:latin typeface="Arial"/>
                          <a:ea typeface="Times New Roman"/>
                          <a:cs typeface="Arial"/>
                        </a:rPr>
                        <a:t>1</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dirty="0">
                        <a:solidFill>
                          <a:srgbClr val="FF0000"/>
                        </a:solidFill>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r>
              <a:tr h="191601">
                <a:tc vMerge="1">
                  <a:txBody>
                    <a:bodyPr/>
                    <a:lstStyle/>
                    <a:p>
                      <a:endParaRPr lang="fr-FR"/>
                    </a:p>
                  </a:txBody>
                  <a:tcPr/>
                </a:tc>
                <a:tc>
                  <a:txBody>
                    <a:bodyPr/>
                    <a:lstStyle/>
                    <a:p>
                      <a:pPr>
                        <a:spcAft>
                          <a:spcPts val="0"/>
                        </a:spcAft>
                      </a:pPr>
                      <a:r>
                        <a:rPr lang="fr-FR" sz="1200">
                          <a:latin typeface="Arial"/>
                          <a:ea typeface="Times New Roman"/>
                          <a:cs typeface="Arial"/>
                        </a:rPr>
                        <a:t>Ecole</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r>
                        <a:rPr lang="fr-FR" sz="1200">
                          <a:latin typeface="Arial"/>
                          <a:ea typeface="Times New Roman"/>
                          <a:cs typeface="Arial"/>
                        </a:rPr>
                        <a:t>3</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endParaRPr lang="fr-FR" sz="1200" dirty="0">
                        <a:solidFill>
                          <a:srgbClr val="FF0000"/>
                        </a:solidFill>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r>
              <a:tr h="191601">
                <a:tc vMerge="1">
                  <a:txBody>
                    <a:bodyPr/>
                    <a:lstStyle/>
                    <a:p>
                      <a:endParaRPr lang="fr-FR"/>
                    </a:p>
                  </a:txBody>
                  <a:tcPr/>
                </a:tc>
                <a:tc>
                  <a:txBody>
                    <a:bodyPr/>
                    <a:lstStyle/>
                    <a:p>
                      <a:pPr>
                        <a:spcAft>
                          <a:spcPts val="0"/>
                        </a:spcAft>
                      </a:pPr>
                      <a:r>
                        <a:rPr lang="fr-FR" sz="1200">
                          <a:latin typeface="Arial"/>
                          <a:ea typeface="Times New Roman"/>
                          <a:cs typeface="Arial"/>
                        </a:rPr>
                        <a:t>Salle de sport</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endParaRPr lang="fr-FR" sz="1200">
                        <a:solidFill>
                          <a:srgbClr val="FF0000"/>
                        </a:solidFill>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r>
              <a:tr h="191601">
                <a:tc vMerge="1">
                  <a:txBody>
                    <a:bodyPr/>
                    <a:lstStyle/>
                    <a:p>
                      <a:endParaRPr lang="fr-FR"/>
                    </a:p>
                  </a:txBody>
                  <a:tcPr/>
                </a:tc>
                <a:tc>
                  <a:txBody>
                    <a:bodyPr/>
                    <a:lstStyle/>
                    <a:p>
                      <a:pPr>
                        <a:spcAft>
                          <a:spcPts val="0"/>
                        </a:spcAft>
                      </a:pPr>
                      <a:r>
                        <a:rPr lang="fr-FR" sz="1200">
                          <a:latin typeface="Arial"/>
                          <a:ea typeface="Times New Roman"/>
                          <a:cs typeface="Arial"/>
                        </a:rPr>
                        <a:t>CEM</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r>
                        <a:rPr lang="fr-FR" sz="1200">
                          <a:latin typeface="Arial"/>
                          <a:ea typeface="Times New Roman"/>
                          <a:cs typeface="Arial"/>
                        </a:rPr>
                        <a:t>2</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endParaRPr lang="fr-FR" sz="1200" dirty="0">
                        <a:solidFill>
                          <a:srgbClr val="FF0000"/>
                        </a:solidFill>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r>
              <a:tr h="191601">
                <a:tc vMerge="1">
                  <a:txBody>
                    <a:bodyPr/>
                    <a:lstStyle/>
                    <a:p>
                      <a:endParaRPr lang="fr-FR"/>
                    </a:p>
                  </a:txBody>
                  <a:tcPr/>
                </a:tc>
                <a:tc>
                  <a:txBody>
                    <a:bodyPr/>
                    <a:lstStyle/>
                    <a:p>
                      <a:pPr>
                        <a:spcAft>
                          <a:spcPts val="0"/>
                        </a:spcAft>
                      </a:pPr>
                      <a:r>
                        <a:rPr lang="fr-FR" sz="1200">
                          <a:latin typeface="Arial"/>
                          <a:ea typeface="Times New Roman"/>
                          <a:cs typeface="Arial"/>
                        </a:rPr>
                        <a:t>PTT</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r>
                        <a:rPr lang="fr-FR" sz="1200">
                          <a:latin typeface="Arial"/>
                          <a:ea typeface="Times New Roman"/>
                          <a:cs typeface="Arial"/>
                        </a:rPr>
                        <a:t>1</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endParaRPr lang="fr-FR" sz="1200" dirty="0">
                        <a:solidFill>
                          <a:srgbClr val="FF0000"/>
                        </a:solidFill>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r>
              <a:tr h="191601">
                <a:tc vMerge="1">
                  <a:txBody>
                    <a:bodyPr/>
                    <a:lstStyle/>
                    <a:p>
                      <a:endParaRPr lang="fr-FR"/>
                    </a:p>
                  </a:txBody>
                  <a:tcPr/>
                </a:tc>
                <a:tc>
                  <a:txBody>
                    <a:bodyPr/>
                    <a:lstStyle/>
                    <a:p>
                      <a:pPr>
                        <a:spcAft>
                          <a:spcPts val="0"/>
                        </a:spcAft>
                      </a:pPr>
                      <a:r>
                        <a:rPr lang="fr-FR" sz="1200">
                          <a:latin typeface="Arial"/>
                          <a:ea typeface="Times New Roman"/>
                          <a:cs typeface="Arial"/>
                        </a:rPr>
                        <a:t>Maison de jeunes</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endParaRPr lang="fr-FR" sz="1200" dirty="0">
                        <a:solidFill>
                          <a:srgbClr val="FF0000"/>
                        </a:solidFill>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r>
              <a:tr h="191601">
                <a:tc vMerge="1">
                  <a:txBody>
                    <a:bodyPr/>
                    <a:lstStyle/>
                    <a:p>
                      <a:endParaRPr lang="fr-FR"/>
                    </a:p>
                  </a:txBody>
                  <a:tcPr/>
                </a:tc>
                <a:tc>
                  <a:txBody>
                    <a:bodyPr/>
                    <a:lstStyle/>
                    <a:p>
                      <a:pPr>
                        <a:spcAft>
                          <a:spcPts val="0"/>
                        </a:spcAft>
                      </a:pPr>
                      <a:r>
                        <a:rPr lang="fr-FR" sz="1200" dirty="0">
                          <a:latin typeface="Arial"/>
                          <a:ea typeface="Times New Roman"/>
                          <a:cs typeface="Arial"/>
                        </a:rPr>
                        <a:t>Salle </a:t>
                      </a:r>
                      <a:r>
                        <a:rPr lang="fr-FR" sz="1200" dirty="0" smtClean="0">
                          <a:latin typeface="Arial"/>
                          <a:ea typeface="Times New Roman"/>
                          <a:cs typeface="Arial"/>
                        </a:rPr>
                        <a:t>omni sport</a:t>
                      </a:r>
                      <a:endParaRPr lang="fr-FR" sz="1200" dirty="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r>
                        <a:rPr lang="fr-FR" sz="1200">
                          <a:latin typeface="Arial"/>
                          <a:ea typeface="Times New Roman"/>
                          <a:cs typeface="Arial"/>
                        </a:rPr>
                        <a:t>1</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a:solidFill>
                          <a:srgbClr val="FF0000"/>
                        </a:solidFill>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r>
              <a:tr h="191601">
                <a:tc vMerge="1">
                  <a:txBody>
                    <a:bodyPr/>
                    <a:lstStyle/>
                    <a:p>
                      <a:endParaRPr lang="fr-FR"/>
                    </a:p>
                  </a:txBody>
                  <a:tcPr/>
                </a:tc>
                <a:tc>
                  <a:txBody>
                    <a:bodyPr/>
                    <a:lstStyle/>
                    <a:p>
                      <a:pPr>
                        <a:spcAft>
                          <a:spcPts val="0"/>
                        </a:spcAft>
                      </a:pPr>
                      <a:r>
                        <a:rPr lang="fr-FR" sz="1200">
                          <a:latin typeface="Arial"/>
                          <a:ea typeface="Times New Roman"/>
                          <a:cs typeface="Arial"/>
                        </a:rPr>
                        <a:t>Centre commercial</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dirty="0">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r>
                        <a:rPr lang="fr-FR" sz="1200">
                          <a:latin typeface="Arial"/>
                          <a:ea typeface="Times New Roman"/>
                          <a:cs typeface="Arial"/>
                        </a:rPr>
                        <a:t>3</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dirty="0">
                        <a:solidFill>
                          <a:srgbClr val="FF0000"/>
                        </a:solidFill>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r>
              <a:tr h="191601">
                <a:tc vMerge="1">
                  <a:txBody>
                    <a:bodyPr/>
                    <a:lstStyle/>
                    <a:p>
                      <a:endParaRPr lang="fr-FR"/>
                    </a:p>
                  </a:txBody>
                  <a:tcPr/>
                </a:tc>
                <a:tc>
                  <a:txBody>
                    <a:bodyPr/>
                    <a:lstStyle/>
                    <a:p>
                      <a:pPr>
                        <a:spcAft>
                          <a:spcPts val="0"/>
                        </a:spcAft>
                      </a:pPr>
                      <a:r>
                        <a:rPr lang="fr-FR" sz="1200" dirty="0">
                          <a:latin typeface="Arial"/>
                          <a:ea typeface="Times New Roman"/>
                          <a:cs typeface="Arial"/>
                        </a:rPr>
                        <a:t>Direction SONELGAZ</a:t>
                      </a:r>
                      <a:endParaRPr lang="fr-FR" sz="1200" dirty="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r>
                        <a:rPr lang="fr-FR" sz="1200">
                          <a:latin typeface="Arial"/>
                          <a:ea typeface="Times New Roman"/>
                          <a:cs typeface="Arial"/>
                        </a:rPr>
                        <a:t>1</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dirty="0">
                        <a:solidFill>
                          <a:srgbClr val="FF0000"/>
                        </a:solidFill>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r>
              <a:tr h="191601">
                <a:tc vMerge="1">
                  <a:txBody>
                    <a:bodyPr/>
                    <a:lstStyle/>
                    <a:p>
                      <a:endParaRPr lang="fr-FR"/>
                    </a:p>
                  </a:txBody>
                  <a:tcPr/>
                </a:tc>
                <a:tc>
                  <a:txBody>
                    <a:bodyPr/>
                    <a:lstStyle/>
                    <a:p>
                      <a:pPr>
                        <a:spcAft>
                          <a:spcPts val="0"/>
                        </a:spcAft>
                      </a:pPr>
                      <a:r>
                        <a:rPr lang="fr-FR" sz="1200" dirty="0">
                          <a:latin typeface="Arial"/>
                          <a:ea typeface="Times New Roman"/>
                          <a:cs typeface="Arial"/>
                        </a:rPr>
                        <a:t>Hôtel</a:t>
                      </a:r>
                      <a:endParaRPr lang="fr-FR" sz="1200" dirty="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dirty="0">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r>
                        <a:rPr lang="fr-FR" sz="1200" dirty="0" smtClean="0">
                          <a:latin typeface="Arial"/>
                          <a:ea typeface="Times New Roman"/>
                          <a:cs typeface="Arial"/>
                        </a:rPr>
                        <a:t>1</a:t>
                      </a:r>
                      <a:endParaRPr lang="fr-FR" sz="1200" dirty="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dirty="0">
                        <a:solidFill>
                          <a:srgbClr val="FF0000"/>
                        </a:solidFill>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r>
              <a:tr h="191601">
                <a:tc vMerge="1">
                  <a:txBody>
                    <a:bodyPr/>
                    <a:lstStyle/>
                    <a:p>
                      <a:endParaRPr lang="fr-FR"/>
                    </a:p>
                  </a:txBody>
                  <a:tcPr/>
                </a:tc>
                <a:tc>
                  <a:txBody>
                    <a:bodyPr/>
                    <a:lstStyle/>
                    <a:p>
                      <a:pPr>
                        <a:spcAft>
                          <a:spcPts val="0"/>
                        </a:spcAft>
                      </a:pPr>
                      <a:r>
                        <a:rPr lang="fr-FR" sz="1200">
                          <a:latin typeface="Arial"/>
                          <a:ea typeface="Times New Roman"/>
                          <a:cs typeface="Arial"/>
                        </a:rPr>
                        <a:t>Equipement Sportif</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endParaRPr lang="fr-FR" sz="1200" dirty="0">
                        <a:solidFill>
                          <a:srgbClr val="FF0000"/>
                        </a:solidFill>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r>
              <a:tr h="191601">
                <a:tc vMerge="1">
                  <a:txBody>
                    <a:bodyPr/>
                    <a:lstStyle/>
                    <a:p>
                      <a:endParaRPr lang="fr-FR"/>
                    </a:p>
                  </a:txBody>
                  <a:tcPr/>
                </a:tc>
                <a:tc>
                  <a:txBody>
                    <a:bodyPr/>
                    <a:lstStyle/>
                    <a:p>
                      <a:pPr>
                        <a:spcAft>
                          <a:spcPts val="0"/>
                        </a:spcAft>
                      </a:pPr>
                      <a:r>
                        <a:rPr lang="fr-FR" sz="1200">
                          <a:latin typeface="Arial"/>
                          <a:ea typeface="Times New Roman"/>
                          <a:cs typeface="Arial"/>
                        </a:rPr>
                        <a:t>Hôpital </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r>
                        <a:rPr lang="fr-FR" sz="1200">
                          <a:latin typeface="Arial"/>
                          <a:ea typeface="Times New Roman"/>
                          <a:cs typeface="Arial"/>
                        </a:rPr>
                        <a:t>1</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dirty="0">
                        <a:solidFill>
                          <a:srgbClr val="FF0000"/>
                        </a:solidFill>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r>
              <a:tr h="191601">
                <a:tc vMerge="1">
                  <a:txBody>
                    <a:bodyPr/>
                    <a:lstStyle/>
                    <a:p>
                      <a:endParaRPr lang="fr-FR"/>
                    </a:p>
                  </a:txBody>
                  <a:tcPr/>
                </a:tc>
                <a:tc>
                  <a:txBody>
                    <a:bodyPr/>
                    <a:lstStyle/>
                    <a:p>
                      <a:pPr>
                        <a:spcAft>
                          <a:spcPts val="0"/>
                        </a:spcAft>
                      </a:pPr>
                      <a:r>
                        <a:rPr lang="fr-FR" sz="1200">
                          <a:latin typeface="Arial"/>
                          <a:ea typeface="Times New Roman"/>
                          <a:cs typeface="Arial"/>
                        </a:rPr>
                        <a:t>Cité administrative</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r>
                        <a:rPr lang="fr-FR" sz="1200">
                          <a:latin typeface="Arial"/>
                          <a:ea typeface="Times New Roman"/>
                          <a:cs typeface="Arial"/>
                        </a:rPr>
                        <a:t>1</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dirty="0">
                        <a:solidFill>
                          <a:srgbClr val="FF0000"/>
                        </a:solidFill>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r>
              <a:tr h="191601">
                <a:tc vMerge="1">
                  <a:txBody>
                    <a:bodyPr/>
                    <a:lstStyle/>
                    <a:p>
                      <a:endParaRPr lang="fr-FR"/>
                    </a:p>
                  </a:txBody>
                  <a:tcPr/>
                </a:tc>
                <a:tc>
                  <a:txBody>
                    <a:bodyPr/>
                    <a:lstStyle/>
                    <a:p>
                      <a:pPr>
                        <a:spcAft>
                          <a:spcPts val="0"/>
                        </a:spcAft>
                      </a:pPr>
                      <a:r>
                        <a:rPr lang="fr-FR" sz="1200">
                          <a:latin typeface="Arial"/>
                          <a:ea typeface="Times New Roman"/>
                          <a:cs typeface="Arial"/>
                        </a:rPr>
                        <a:t>Centre CNAS</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r>
                        <a:rPr lang="fr-FR" sz="1200">
                          <a:latin typeface="Arial"/>
                          <a:ea typeface="Times New Roman"/>
                          <a:cs typeface="Arial"/>
                        </a:rPr>
                        <a:t>1</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dirty="0">
                        <a:solidFill>
                          <a:srgbClr val="FF0000"/>
                        </a:solidFill>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r>
              <a:tr h="191601">
                <a:tc vMerge="1">
                  <a:txBody>
                    <a:bodyPr/>
                    <a:lstStyle/>
                    <a:p>
                      <a:endParaRPr lang="fr-FR"/>
                    </a:p>
                  </a:txBody>
                  <a:tcPr/>
                </a:tc>
                <a:tc>
                  <a:txBody>
                    <a:bodyPr/>
                    <a:lstStyle/>
                    <a:p>
                      <a:pPr>
                        <a:spcAft>
                          <a:spcPts val="0"/>
                        </a:spcAft>
                      </a:pPr>
                      <a:r>
                        <a:rPr lang="fr-FR" sz="1200" dirty="0">
                          <a:latin typeface="Arial"/>
                          <a:ea typeface="Times New Roman"/>
                          <a:cs typeface="Arial"/>
                        </a:rPr>
                        <a:t>Sûreté urbaine</a:t>
                      </a:r>
                      <a:endParaRPr lang="fr-FR" sz="1200" dirty="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r>
                        <a:rPr lang="fr-FR" sz="1200">
                          <a:latin typeface="Arial"/>
                          <a:ea typeface="Times New Roman"/>
                          <a:cs typeface="Arial"/>
                        </a:rPr>
                        <a:t>1</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dirty="0">
                        <a:solidFill>
                          <a:srgbClr val="FF0000"/>
                        </a:solidFill>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r>
              <a:tr h="191601">
                <a:tc vMerge="1">
                  <a:txBody>
                    <a:bodyPr/>
                    <a:lstStyle/>
                    <a:p>
                      <a:endParaRPr lang="fr-FR"/>
                    </a:p>
                  </a:txBody>
                  <a:tcPr/>
                </a:tc>
                <a:tc>
                  <a:txBody>
                    <a:bodyPr/>
                    <a:lstStyle/>
                    <a:p>
                      <a:pPr>
                        <a:spcAft>
                          <a:spcPts val="0"/>
                        </a:spcAft>
                      </a:pPr>
                      <a:r>
                        <a:rPr lang="fr-FR" sz="1200">
                          <a:latin typeface="Arial"/>
                          <a:ea typeface="Times New Roman"/>
                          <a:cs typeface="Arial"/>
                        </a:rPr>
                        <a:t>Lycée</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r>
                        <a:rPr lang="fr-FR" sz="1200">
                          <a:latin typeface="Arial"/>
                          <a:ea typeface="Times New Roman"/>
                          <a:cs typeface="Arial"/>
                        </a:rPr>
                        <a:t>1</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endParaRPr lang="fr-FR" sz="1200" dirty="0">
                        <a:solidFill>
                          <a:srgbClr val="FF0000"/>
                        </a:solidFill>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r>
              <a:tr h="191601">
                <a:tc vMerge="1">
                  <a:txBody>
                    <a:bodyPr/>
                    <a:lstStyle/>
                    <a:p>
                      <a:endParaRPr lang="fr-FR"/>
                    </a:p>
                  </a:txBody>
                  <a:tcPr/>
                </a:tc>
                <a:tc>
                  <a:txBody>
                    <a:bodyPr/>
                    <a:lstStyle/>
                    <a:p>
                      <a:pPr>
                        <a:spcAft>
                          <a:spcPts val="0"/>
                        </a:spcAft>
                      </a:pPr>
                      <a:r>
                        <a:rPr lang="fr-FR" sz="1200">
                          <a:latin typeface="Arial"/>
                          <a:ea typeface="Times New Roman"/>
                          <a:cs typeface="Arial"/>
                        </a:rPr>
                        <a:t>Mosquée</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r>
                        <a:rPr lang="fr-FR" sz="1200">
                          <a:latin typeface="Arial"/>
                          <a:ea typeface="Times New Roman"/>
                          <a:cs typeface="Arial"/>
                        </a:rPr>
                        <a:t>2</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dirty="0">
                        <a:solidFill>
                          <a:srgbClr val="FF0000"/>
                        </a:solidFill>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r>
              <a:tr h="191601">
                <a:tc vMerge="1">
                  <a:txBody>
                    <a:bodyPr/>
                    <a:lstStyle/>
                    <a:p>
                      <a:endParaRPr lang="fr-FR"/>
                    </a:p>
                  </a:txBody>
                  <a:tcPr/>
                </a:tc>
                <a:tc>
                  <a:txBody>
                    <a:bodyPr/>
                    <a:lstStyle/>
                    <a:p>
                      <a:pPr>
                        <a:spcAft>
                          <a:spcPts val="0"/>
                        </a:spcAft>
                      </a:pPr>
                      <a:r>
                        <a:rPr lang="fr-FR" sz="1200">
                          <a:latin typeface="Arial"/>
                          <a:ea typeface="Times New Roman"/>
                          <a:cs typeface="Arial"/>
                        </a:rPr>
                        <a:t>Crèche Jardin d’enfant</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r>
                        <a:rPr lang="fr-FR" sz="1200">
                          <a:latin typeface="Arial"/>
                          <a:ea typeface="Times New Roman"/>
                          <a:cs typeface="Arial"/>
                        </a:rPr>
                        <a:t>1</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endParaRPr lang="fr-FR" sz="1200">
                        <a:solidFill>
                          <a:srgbClr val="FF0000"/>
                        </a:solidFill>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r>
              <a:tr h="191601">
                <a:tc vMerge="1">
                  <a:txBody>
                    <a:bodyPr/>
                    <a:lstStyle/>
                    <a:p>
                      <a:endParaRPr lang="fr-FR"/>
                    </a:p>
                  </a:txBody>
                  <a:tcPr/>
                </a:tc>
                <a:tc>
                  <a:txBody>
                    <a:bodyPr/>
                    <a:lstStyle/>
                    <a:p>
                      <a:pPr>
                        <a:spcAft>
                          <a:spcPts val="0"/>
                        </a:spcAft>
                      </a:pPr>
                      <a:r>
                        <a:rPr lang="fr-FR" sz="1200">
                          <a:latin typeface="Arial"/>
                          <a:ea typeface="Times New Roman"/>
                          <a:cs typeface="Arial"/>
                        </a:rPr>
                        <a:t>CAAR</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endParaRPr lang="fr-FR" sz="1200" dirty="0">
                        <a:solidFill>
                          <a:srgbClr val="FF0000"/>
                        </a:solidFill>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r>
              <a:tr h="191601">
                <a:tc vMerge="1">
                  <a:txBody>
                    <a:bodyPr/>
                    <a:lstStyle/>
                    <a:p>
                      <a:endParaRPr lang="fr-FR"/>
                    </a:p>
                  </a:txBody>
                  <a:tcPr/>
                </a:tc>
                <a:tc>
                  <a:txBody>
                    <a:bodyPr/>
                    <a:lstStyle/>
                    <a:p>
                      <a:pPr>
                        <a:spcAft>
                          <a:spcPts val="0"/>
                        </a:spcAft>
                      </a:pPr>
                      <a:r>
                        <a:rPr lang="fr-FR" sz="1200">
                          <a:latin typeface="Arial"/>
                          <a:ea typeface="Times New Roman"/>
                          <a:cs typeface="Arial"/>
                        </a:rPr>
                        <a:t>B.E.A</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r>
                        <a:rPr lang="fr-FR" sz="1200">
                          <a:latin typeface="Arial"/>
                          <a:ea typeface="Times New Roman"/>
                          <a:cs typeface="Arial"/>
                        </a:rPr>
                        <a:t>1</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a:solidFill>
                          <a:srgbClr val="FF0000"/>
                        </a:solidFill>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r>
              <a:tr h="191601">
                <a:tc vMerge="1">
                  <a:txBody>
                    <a:bodyPr/>
                    <a:lstStyle/>
                    <a:p>
                      <a:endParaRPr lang="fr-FR"/>
                    </a:p>
                  </a:txBody>
                  <a:tcPr/>
                </a:tc>
                <a:tc>
                  <a:txBody>
                    <a:bodyPr/>
                    <a:lstStyle/>
                    <a:p>
                      <a:pPr>
                        <a:spcAft>
                          <a:spcPts val="0"/>
                        </a:spcAft>
                      </a:pPr>
                      <a:r>
                        <a:rPr lang="fr-FR" sz="1200">
                          <a:latin typeface="Arial"/>
                          <a:ea typeface="Times New Roman"/>
                          <a:cs typeface="Arial"/>
                        </a:rPr>
                        <a:t>Centre régional des Mutuelles</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r>
                        <a:rPr lang="fr-FR" sz="1200">
                          <a:latin typeface="Arial"/>
                          <a:ea typeface="Times New Roman"/>
                          <a:cs typeface="Arial"/>
                        </a:rPr>
                        <a:t>1</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dirty="0">
                        <a:solidFill>
                          <a:srgbClr val="FF0000"/>
                        </a:solidFill>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r>
              <a:tr h="191601">
                <a:tc vMerge="1">
                  <a:txBody>
                    <a:bodyPr/>
                    <a:lstStyle/>
                    <a:p>
                      <a:endParaRPr lang="fr-FR"/>
                    </a:p>
                  </a:txBody>
                  <a:tcPr/>
                </a:tc>
                <a:tc>
                  <a:txBody>
                    <a:bodyPr/>
                    <a:lstStyle/>
                    <a:p>
                      <a:pPr>
                        <a:spcAft>
                          <a:spcPts val="0"/>
                        </a:spcAft>
                      </a:pPr>
                      <a:r>
                        <a:rPr lang="fr-FR" sz="1200" dirty="0">
                          <a:latin typeface="Arial"/>
                          <a:ea typeface="Times New Roman"/>
                          <a:cs typeface="Arial"/>
                        </a:rPr>
                        <a:t>Locaux commerciaux</a:t>
                      </a:r>
                      <a:endParaRPr lang="fr-FR" sz="1200" dirty="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r>
                        <a:rPr lang="fr-FR" sz="1200">
                          <a:latin typeface="Arial"/>
                          <a:ea typeface="Times New Roman"/>
                          <a:cs typeface="Arial"/>
                        </a:rPr>
                        <a:t>1</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dirty="0">
                        <a:solidFill>
                          <a:srgbClr val="FF0000"/>
                        </a:solidFill>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r>
              <a:tr h="191601">
                <a:tc vMerge="1">
                  <a:txBody>
                    <a:bodyPr/>
                    <a:lstStyle/>
                    <a:p>
                      <a:endParaRPr lang="fr-FR"/>
                    </a:p>
                  </a:txBody>
                  <a:tcPr/>
                </a:tc>
                <a:tc>
                  <a:txBody>
                    <a:bodyPr/>
                    <a:lstStyle/>
                    <a:p>
                      <a:pPr>
                        <a:spcAft>
                          <a:spcPts val="0"/>
                        </a:spcAft>
                      </a:pPr>
                      <a:r>
                        <a:rPr lang="fr-FR" sz="1200" dirty="0">
                          <a:latin typeface="Arial"/>
                          <a:ea typeface="Times New Roman"/>
                          <a:cs typeface="Arial"/>
                        </a:rPr>
                        <a:t>Terrain de foot</a:t>
                      </a:r>
                      <a:endParaRPr lang="fr-FR" sz="1200" dirty="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r>
                        <a:rPr lang="fr-FR" sz="1200">
                          <a:latin typeface="Arial"/>
                          <a:ea typeface="Times New Roman"/>
                          <a:cs typeface="Arial"/>
                        </a:rPr>
                        <a:t>1</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dirty="0">
                        <a:solidFill>
                          <a:srgbClr val="FF0000"/>
                        </a:solidFill>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r>
              <a:tr h="191601">
                <a:tc vMerge="1">
                  <a:txBody>
                    <a:bodyPr/>
                    <a:lstStyle/>
                    <a:p>
                      <a:endParaRPr lang="fr-FR"/>
                    </a:p>
                  </a:txBody>
                  <a:tcPr/>
                </a:tc>
                <a:tc>
                  <a:txBody>
                    <a:bodyPr/>
                    <a:lstStyle/>
                    <a:p>
                      <a:pPr>
                        <a:spcAft>
                          <a:spcPts val="0"/>
                        </a:spcAft>
                      </a:pPr>
                      <a:r>
                        <a:rPr lang="fr-FR" sz="1200">
                          <a:latin typeface="Arial"/>
                          <a:ea typeface="Times New Roman"/>
                          <a:cs typeface="Arial"/>
                        </a:rPr>
                        <a:t>Centre d’affaires</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r>
                        <a:rPr lang="fr-FR" sz="1200">
                          <a:latin typeface="Arial"/>
                          <a:ea typeface="Times New Roman"/>
                          <a:cs typeface="Arial"/>
                        </a:rPr>
                        <a:t>1</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dirty="0">
                        <a:solidFill>
                          <a:srgbClr val="FF0000"/>
                        </a:solidFill>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r>
              <a:tr h="191601">
                <a:tc vMerge="1">
                  <a:txBody>
                    <a:bodyPr/>
                    <a:lstStyle/>
                    <a:p>
                      <a:endParaRPr lang="fr-FR"/>
                    </a:p>
                  </a:txBody>
                  <a:tcPr/>
                </a:tc>
                <a:tc>
                  <a:txBody>
                    <a:bodyPr/>
                    <a:lstStyle/>
                    <a:p>
                      <a:pPr>
                        <a:spcAft>
                          <a:spcPts val="0"/>
                        </a:spcAft>
                      </a:pPr>
                      <a:r>
                        <a:rPr lang="fr-FR" sz="1200">
                          <a:latin typeface="Arial"/>
                          <a:ea typeface="Times New Roman"/>
                          <a:cs typeface="Arial"/>
                        </a:rPr>
                        <a:t>polyclinique </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endParaRPr lang="fr-FR" sz="1200" dirty="0">
                        <a:solidFill>
                          <a:srgbClr val="FF0000"/>
                        </a:solidFill>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r>
              <a:tr h="191601">
                <a:tc vMerge="1">
                  <a:txBody>
                    <a:bodyPr/>
                    <a:lstStyle/>
                    <a:p>
                      <a:endParaRPr lang="fr-FR"/>
                    </a:p>
                  </a:txBody>
                  <a:tcPr/>
                </a:tc>
                <a:tc>
                  <a:txBody>
                    <a:bodyPr/>
                    <a:lstStyle/>
                    <a:p>
                      <a:pPr>
                        <a:spcAft>
                          <a:spcPts val="0"/>
                        </a:spcAft>
                      </a:pPr>
                      <a:r>
                        <a:rPr lang="fr-FR" sz="1200">
                          <a:latin typeface="Arial"/>
                          <a:ea typeface="Times New Roman"/>
                          <a:cs typeface="Arial"/>
                        </a:rPr>
                        <a:t>Salle de consultation  et de soins</a:t>
                      </a:r>
                      <a:endParaRPr lang="fr-FR" sz="120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endParaRPr lang="fr-FR" sz="1200">
                        <a:latin typeface="Lucida Sans Unicode"/>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endParaRPr lang="fr-FR" sz="1200" dirty="0">
                        <a:solidFill>
                          <a:srgbClr val="FF0000"/>
                        </a:solidFill>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r>
              <a:tr h="191601">
                <a:tc vMerge="1">
                  <a:txBody>
                    <a:bodyPr/>
                    <a:lstStyle/>
                    <a:p>
                      <a:endParaRPr lang="fr-FR"/>
                    </a:p>
                  </a:txBody>
                  <a:tcPr/>
                </a:tc>
                <a:tc>
                  <a:txBody>
                    <a:bodyPr/>
                    <a:lstStyle/>
                    <a:p>
                      <a:pPr>
                        <a:spcAft>
                          <a:spcPts val="0"/>
                        </a:spcAft>
                      </a:pPr>
                      <a:r>
                        <a:rPr lang="fr-FR" sz="1200" dirty="0">
                          <a:latin typeface="Arial"/>
                          <a:ea typeface="Times New Roman"/>
                          <a:cs typeface="Arial"/>
                        </a:rPr>
                        <a:t>BNA</a:t>
                      </a:r>
                      <a:endParaRPr lang="fr-FR" sz="1200" dirty="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spcAft>
                          <a:spcPts val="0"/>
                        </a:spcAft>
                      </a:pPr>
                      <a:r>
                        <a:rPr lang="fr-FR" sz="1200" dirty="0">
                          <a:latin typeface="Arial"/>
                          <a:ea typeface="Times New Roman"/>
                          <a:cs typeface="Arial"/>
                        </a:rPr>
                        <a:t> </a:t>
                      </a:r>
                      <a:endParaRPr lang="fr-FR" sz="1200" dirty="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lgn="ctr">
                        <a:spcAft>
                          <a:spcPts val="0"/>
                        </a:spcAft>
                      </a:pPr>
                      <a:r>
                        <a:rPr lang="fr-FR" sz="1200" b="1" dirty="0">
                          <a:latin typeface="Arial"/>
                          <a:ea typeface="Times New Roman"/>
                          <a:cs typeface="Arial"/>
                        </a:rPr>
                        <a:t>1</a:t>
                      </a:r>
                      <a:endParaRPr lang="fr-FR" sz="1200" dirty="0">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c>
                  <a:txBody>
                    <a:bodyPr/>
                    <a:lstStyle/>
                    <a:p>
                      <a:pPr>
                        <a:spcAft>
                          <a:spcPts val="0"/>
                        </a:spcAft>
                      </a:pPr>
                      <a:endParaRPr lang="fr-FR" sz="1200" dirty="0">
                        <a:solidFill>
                          <a:srgbClr val="FF0000"/>
                        </a:solidFill>
                        <a:latin typeface="Times New Roman"/>
                        <a:ea typeface="Times New Roman"/>
                        <a:cs typeface="Arial"/>
                      </a:endParaRPr>
                    </a:p>
                  </a:txBody>
                  <a:tcPr marL="33203" marR="3320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FBC9"/>
                    </a:solidFill>
                  </a:tcPr>
                </a:tc>
              </a:tr>
            </a:tbl>
          </a:graphicData>
        </a:graphic>
      </p:graphicFrame>
    </p:spTree>
    <p:extLst>
      <p:ext uri="{BB962C8B-B14F-4D97-AF65-F5344CB8AC3E}">
        <p14:creationId xmlns:p14="http://schemas.microsoft.com/office/powerpoint/2010/main" xmlns="" val="20926243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solidFill>
                  <a:srgbClr val="C00000"/>
                </a:solidFill>
              </a:rPr>
              <a:t>La morphologie </a:t>
            </a:r>
            <a:endParaRPr lang="fr-FR" b="1" dirty="0">
              <a:solidFill>
                <a:srgbClr val="C00000"/>
              </a:solidFill>
            </a:endParaRP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51520" y="2060848"/>
            <a:ext cx="8712968" cy="47971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09407444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nvPr>
        </p:nvSpPr>
        <p:spPr>
          <a:xfrm>
            <a:off x="0" y="-171450"/>
            <a:ext cx="8229600" cy="1295400"/>
          </a:xfrm>
        </p:spPr>
        <p:txBody>
          <a:bodyPr>
            <a:normAutofit fontScale="90000"/>
          </a:bodyPr>
          <a:lstStyle/>
          <a:p>
            <a:r>
              <a:rPr lang="fr-FR" b="1" dirty="0" smtClean="0">
                <a:solidFill>
                  <a:srgbClr val="FF0000"/>
                </a:solidFill>
              </a:rPr>
              <a:t>Morphologie et  Accessibilité:</a:t>
            </a:r>
            <a:br>
              <a:rPr lang="fr-FR" b="1" dirty="0" smtClean="0">
                <a:solidFill>
                  <a:srgbClr val="FF0000"/>
                </a:solidFill>
              </a:rPr>
            </a:br>
            <a:endParaRPr lang="fr-FR" b="1" dirty="0">
              <a:solidFill>
                <a:srgbClr val="FF0000"/>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28594" y="884356"/>
            <a:ext cx="9144000" cy="59736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Flèche droite 4"/>
          <p:cNvSpPr/>
          <p:nvPr/>
        </p:nvSpPr>
        <p:spPr>
          <a:xfrm rot="8032650" flipV="1">
            <a:off x="5028777" y="3483125"/>
            <a:ext cx="4001925" cy="225555"/>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6" name="Flèche droite 5"/>
          <p:cNvSpPr/>
          <p:nvPr/>
        </p:nvSpPr>
        <p:spPr>
          <a:xfrm rot="19245918" flipV="1">
            <a:off x="4721688" y="4972376"/>
            <a:ext cx="835814" cy="288072"/>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pic>
        <p:nvPicPr>
          <p:cNvPr id="3077" name="Picture 5" descr="E:\الثالثة GVU\uv 7\At\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83237" y="5269173"/>
            <a:ext cx="2092629" cy="1569472"/>
          </a:xfrm>
          <a:prstGeom prst="rect">
            <a:avLst/>
          </a:prstGeom>
          <a:noFill/>
          <a:extLst>
            <a:ext uri="{909E8E84-426E-40DD-AFC4-6F175D3DCCD1}">
              <a14:hiddenFill xmlns:a14="http://schemas.microsoft.com/office/drawing/2010/main" xmlns="">
                <a:solidFill>
                  <a:srgbClr val="FFFFFF"/>
                </a:solidFill>
              </a14:hiddenFill>
            </a:ext>
          </a:extLst>
        </p:spPr>
      </p:pic>
      <p:pic>
        <p:nvPicPr>
          <p:cNvPr id="3078" name="Picture 6" descr="H:\DCIM\101MSDCF\DSC00909.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875403" y="5183539"/>
            <a:ext cx="2040982" cy="1655106"/>
          </a:xfrm>
          <a:prstGeom prst="rect">
            <a:avLst/>
          </a:prstGeom>
          <a:noFill/>
          <a:extLst>
            <a:ext uri="{909E8E84-426E-40DD-AFC4-6F175D3DCCD1}">
              <a14:hiddenFill xmlns:a14="http://schemas.microsoft.com/office/drawing/2010/main" xmlns="">
                <a:solidFill>
                  <a:srgbClr val="FFFFFF"/>
                </a:solidFill>
              </a14:hiddenFill>
            </a:ext>
          </a:extLst>
        </p:spPr>
      </p:pic>
      <p:sp>
        <p:nvSpPr>
          <p:cNvPr id="7" name="Flèche droite 6"/>
          <p:cNvSpPr/>
          <p:nvPr/>
        </p:nvSpPr>
        <p:spPr>
          <a:xfrm rot="19661693" flipV="1">
            <a:off x="3759354" y="4983580"/>
            <a:ext cx="1420546" cy="151223"/>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pic>
        <p:nvPicPr>
          <p:cNvPr id="3079" name="Picture 7" descr="H:\DCIM\101MSDCF\DSC00915.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0185" y="4615695"/>
            <a:ext cx="1748702" cy="1893189"/>
          </a:xfrm>
          <a:prstGeom prst="rect">
            <a:avLst/>
          </a:prstGeom>
          <a:noFill/>
          <a:extLst>
            <a:ext uri="{909E8E84-426E-40DD-AFC4-6F175D3DCCD1}">
              <a14:hiddenFill xmlns:a14="http://schemas.microsoft.com/office/drawing/2010/main" xmlns="">
                <a:solidFill>
                  <a:srgbClr val="FFFFFF"/>
                </a:solidFill>
              </a14:hiddenFill>
            </a:ext>
          </a:extLst>
        </p:spPr>
      </p:pic>
      <p:sp>
        <p:nvSpPr>
          <p:cNvPr id="8" name="Flèche droite 7"/>
          <p:cNvSpPr/>
          <p:nvPr/>
        </p:nvSpPr>
        <p:spPr>
          <a:xfrm rot="20337839">
            <a:off x="892942" y="4950790"/>
            <a:ext cx="3429111" cy="228122"/>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pic>
        <p:nvPicPr>
          <p:cNvPr id="3080" name="Picture 8" descr="H:\DCIM\101MSDCF\DSC00919.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54149" y="2780928"/>
            <a:ext cx="2082412" cy="1562015"/>
          </a:xfrm>
          <a:prstGeom prst="rect">
            <a:avLst/>
          </a:prstGeom>
          <a:noFill/>
          <a:extLst>
            <a:ext uri="{909E8E84-426E-40DD-AFC4-6F175D3DCCD1}">
              <a14:hiddenFill xmlns:a14="http://schemas.microsoft.com/office/drawing/2010/main" xmlns="">
                <a:solidFill>
                  <a:srgbClr val="FFFFFF"/>
                </a:solidFill>
              </a14:hiddenFill>
            </a:ext>
          </a:extLst>
        </p:spPr>
      </p:pic>
      <p:sp>
        <p:nvSpPr>
          <p:cNvPr id="9" name="Flèche droite 8"/>
          <p:cNvSpPr/>
          <p:nvPr/>
        </p:nvSpPr>
        <p:spPr>
          <a:xfrm>
            <a:off x="1361750" y="4104656"/>
            <a:ext cx="2554635" cy="124499"/>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pic>
        <p:nvPicPr>
          <p:cNvPr id="1026" name="Picture 2" descr="H:\DCIM\101MSDCF\DSC00929.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971290" y="5173240"/>
            <a:ext cx="2345419" cy="1759296"/>
          </a:xfrm>
          <a:prstGeom prst="rect">
            <a:avLst/>
          </a:prstGeom>
          <a:noFill/>
          <a:extLst>
            <a:ext uri="{909E8E84-426E-40DD-AFC4-6F175D3DCCD1}">
              <a14:hiddenFill xmlns:a14="http://schemas.microsoft.com/office/drawing/2010/main" xmlns="">
                <a:solidFill>
                  <a:srgbClr val="FFFFFF"/>
                </a:solidFill>
              </a14:hiddenFill>
            </a:ext>
          </a:extLst>
        </p:spPr>
      </p:pic>
      <p:sp>
        <p:nvSpPr>
          <p:cNvPr id="3" name="Flèche droite 2"/>
          <p:cNvSpPr/>
          <p:nvPr/>
        </p:nvSpPr>
        <p:spPr>
          <a:xfrm rot="13072811" flipV="1">
            <a:off x="5923511" y="5802656"/>
            <a:ext cx="2291995" cy="165282"/>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pic>
        <p:nvPicPr>
          <p:cNvPr id="1027" name="Picture 3" descr="E:\الثالثة GVU\المدينة غلي منجلي\gestion des villes 2\uv 7\photos\صور الطريق الرائسي\DSC00153.JP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236296" y="1108871"/>
            <a:ext cx="2235549" cy="1676662"/>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E:\الثالثة GVU\uv 7\photos\13.JP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4700594" y="884356"/>
            <a:ext cx="1623895" cy="1464524"/>
          </a:xfrm>
          <a:prstGeom prst="rect">
            <a:avLst/>
          </a:prstGeom>
          <a:noFill/>
          <a:extLst>
            <a:ext uri="{909E8E84-426E-40DD-AFC4-6F175D3DCCD1}">
              <a14:hiddenFill xmlns:a14="http://schemas.microsoft.com/office/drawing/2010/main" xmlns="">
                <a:solidFill>
                  <a:srgbClr val="FFFFFF"/>
                </a:solidFill>
              </a14:hiddenFill>
            </a:ext>
          </a:extLst>
        </p:spPr>
      </p:pic>
      <p:sp>
        <p:nvSpPr>
          <p:cNvPr id="4" name="Flèche droite 3"/>
          <p:cNvSpPr/>
          <p:nvPr/>
        </p:nvSpPr>
        <p:spPr>
          <a:xfrm rot="4693853">
            <a:off x="4478109" y="2321282"/>
            <a:ext cx="1079130" cy="253141"/>
          </a:xfrm>
          <a:prstGeom prst="right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xmlns="" val="7108201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457200" y="274638"/>
            <a:ext cx="8229600" cy="6466730"/>
          </a:xfrm>
        </p:spPr>
        <p:txBody>
          <a:bodyPr>
            <a:normAutofit/>
          </a:bodyPr>
          <a:lstStyle/>
          <a:p>
            <a:pPr algn="l"/>
            <a:r>
              <a:rPr lang="fr-FR" sz="4000" b="1" dirty="0" smtClean="0">
                <a:solidFill>
                  <a:srgbClr val="FF0000"/>
                </a:solidFill>
              </a:rPr>
              <a:t>INTRODUCTION:</a:t>
            </a:r>
            <a:r>
              <a:rPr lang="fr-FR" sz="4000" b="1" dirty="0" smtClean="0"/>
              <a:t/>
            </a:r>
            <a:br>
              <a:rPr lang="fr-FR" sz="4000" b="1" dirty="0" smtClean="0"/>
            </a:br>
            <a:r>
              <a:rPr lang="fr-FR" sz="4000" b="1" dirty="0" smtClean="0">
                <a:solidFill>
                  <a:schemeClr val="tx2">
                    <a:lumMod val="60000"/>
                    <a:lumOff val="40000"/>
                  </a:schemeClr>
                </a:solidFill>
              </a:rPr>
              <a:t>   -Qu’est ce qu’une ville nouvelle?</a:t>
            </a:r>
            <a:br>
              <a:rPr lang="fr-FR" sz="4000" b="1" dirty="0" smtClean="0">
                <a:solidFill>
                  <a:schemeClr val="tx2">
                    <a:lumMod val="60000"/>
                    <a:lumOff val="40000"/>
                  </a:schemeClr>
                </a:solidFill>
              </a:rPr>
            </a:br>
            <a:r>
              <a:rPr lang="fr-FR" sz="4000" b="1" dirty="0" smtClean="0"/>
              <a:t>Une ville nouvelle est une ville planifiée dont la création a été décidée par voie administrative en général dans le cadre d’une politique d’aménagement régional.</a:t>
            </a:r>
            <a:br>
              <a:rPr lang="fr-FR" sz="4000" b="1" dirty="0" smtClean="0"/>
            </a:br>
            <a:r>
              <a:rPr lang="fr-FR" sz="4000" b="1" dirty="0" smtClean="0"/>
              <a:t> </a:t>
            </a:r>
            <a:endParaRPr lang="fr-FR" sz="4000" b="1" dirty="0"/>
          </a:p>
        </p:txBody>
      </p:sp>
    </p:spTree>
    <p:extLst>
      <p:ext uri="{BB962C8B-B14F-4D97-AF65-F5344CB8AC3E}">
        <p14:creationId xmlns:p14="http://schemas.microsoft.com/office/powerpoint/2010/main" xmlns="" val="38543298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idx="4294967295"/>
          </p:nvPr>
        </p:nvSpPr>
        <p:spPr>
          <a:xfrm>
            <a:off x="179512" y="260350"/>
            <a:ext cx="8385051" cy="6409010"/>
          </a:xfrm>
        </p:spPr>
        <p:txBody>
          <a:bodyPr>
            <a:normAutofit fontScale="62500" lnSpcReduction="20000"/>
          </a:bodyPr>
          <a:lstStyle/>
          <a:p>
            <a:pPr marL="0" indent="0">
              <a:buNone/>
            </a:pPr>
            <a:r>
              <a:rPr lang="fr-FR" sz="4000" b="1" dirty="0" smtClean="0">
                <a:solidFill>
                  <a:schemeClr val="tx2"/>
                </a:solidFill>
              </a:rPr>
              <a:t>Gestion  de la voire  et la circulation :</a:t>
            </a:r>
          </a:p>
          <a:p>
            <a:pPr marL="0" indent="0">
              <a:buNone/>
            </a:pPr>
            <a:r>
              <a:rPr lang="fr-FR" sz="3200" b="1" dirty="0" smtClean="0">
                <a:solidFill>
                  <a:srgbClr val="C00000"/>
                </a:solidFill>
              </a:rPr>
              <a:t>1_ Circulation mécanique et piétonne +moyens de transport:</a:t>
            </a:r>
          </a:p>
          <a:p>
            <a:pPr marL="0" indent="0">
              <a:buNone/>
            </a:pPr>
            <a:endParaRPr lang="fr-FR" b="1" dirty="0">
              <a:solidFill>
                <a:srgbClr val="C00000"/>
              </a:solidFill>
            </a:endParaRPr>
          </a:p>
          <a:p>
            <a:pPr marL="0" indent="0">
              <a:buNone/>
            </a:pPr>
            <a:endParaRPr lang="fr-FR" sz="3200" b="1" dirty="0" smtClean="0">
              <a:solidFill>
                <a:srgbClr val="C00000"/>
              </a:solidFill>
            </a:endParaRPr>
          </a:p>
          <a:p>
            <a:pPr marL="0" indent="0">
              <a:buNone/>
            </a:pPr>
            <a:r>
              <a:rPr lang="fr-FR" sz="2900" dirty="0">
                <a:solidFill>
                  <a:schemeClr val="tx1"/>
                </a:solidFill>
              </a:rPr>
              <a:t>L’organisation globale du UV repose sur une hiérarchisation de l’ensemble de la voirie et des axes de circulation existants</a:t>
            </a:r>
            <a:r>
              <a:rPr lang="fr-FR" sz="2900" dirty="0" smtClean="0">
                <a:solidFill>
                  <a:schemeClr val="tx1"/>
                </a:solidFill>
              </a:rPr>
              <a:t>.</a:t>
            </a:r>
            <a:endParaRPr lang="fr-FR" sz="2900" b="1" u="sng" dirty="0" smtClean="0">
              <a:solidFill>
                <a:schemeClr val="tx1"/>
              </a:solidFill>
            </a:endParaRPr>
          </a:p>
          <a:p>
            <a:pPr marL="0" indent="0">
              <a:buNone/>
            </a:pPr>
            <a:endParaRPr lang="fr-FR" sz="2900" b="1" u="sng" dirty="0"/>
          </a:p>
          <a:p>
            <a:pPr marL="0" indent="0">
              <a:buNone/>
            </a:pPr>
            <a:r>
              <a:rPr lang="fr-FR" sz="2900" b="1" u="sng" dirty="0" smtClean="0">
                <a:solidFill>
                  <a:srgbClr val="C00000"/>
                </a:solidFill>
              </a:rPr>
              <a:t>1- </a:t>
            </a:r>
            <a:r>
              <a:rPr lang="fr-FR" sz="2900" b="1" u="sng" dirty="0">
                <a:solidFill>
                  <a:srgbClr val="C00000"/>
                </a:solidFill>
              </a:rPr>
              <a:t>la voie primaire</a:t>
            </a:r>
            <a:endParaRPr lang="fr-FR" sz="2900" b="1" dirty="0">
              <a:solidFill>
                <a:srgbClr val="C00000"/>
              </a:solidFill>
            </a:endParaRPr>
          </a:p>
          <a:p>
            <a:pPr marL="0" indent="0">
              <a:buNone/>
            </a:pPr>
            <a:r>
              <a:rPr lang="fr-FR" sz="2900" dirty="0">
                <a:solidFill>
                  <a:schemeClr val="tx1"/>
                </a:solidFill>
              </a:rPr>
              <a:t>On a deux voie primaire qui travers l’UV 07 et le croisement de ces deux voies ont créer le centre de ce UV </a:t>
            </a:r>
          </a:p>
          <a:p>
            <a:pPr marL="0" indent="0">
              <a:buNone/>
            </a:pPr>
            <a:r>
              <a:rPr lang="fr-FR" sz="2900" dirty="0">
                <a:solidFill>
                  <a:schemeClr val="tx1"/>
                </a:solidFill>
              </a:rPr>
              <a:t> </a:t>
            </a:r>
          </a:p>
          <a:p>
            <a:pPr marL="0" indent="0">
              <a:buNone/>
            </a:pPr>
            <a:r>
              <a:rPr lang="fr-FR" sz="2900" dirty="0">
                <a:solidFill>
                  <a:schemeClr val="tx1"/>
                </a:solidFill>
              </a:rPr>
              <a:t> </a:t>
            </a:r>
          </a:p>
          <a:p>
            <a:pPr marL="0" indent="0">
              <a:buNone/>
            </a:pPr>
            <a:r>
              <a:rPr lang="fr-FR" sz="2900" b="1" u="sng" dirty="0">
                <a:solidFill>
                  <a:srgbClr val="C00000"/>
                </a:solidFill>
              </a:rPr>
              <a:t>  2- les routes secondaires </a:t>
            </a:r>
            <a:endParaRPr lang="fr-FR" sz="2900" b="1" dirty="0">
              <a:solidFill>
                <a:srgbClr val="C00000"/>
              </a:solidFill>
            </a:endParaRPr>
          </a:p>
          <a:p>
            <a:pPr marL="0" indent="0">
              <a:buNone/>
            </a:pPr>
            <a:r>
              <a:rPr lang="fr-FR" sz="2900" dirty="0">
                <a:solidFill>
                  <a:schemeClr val="tx1"/>
                </a:solidFill>
              </a:rPr>
              <a:t>	Elles sont toutes proposées et viennent pour relier les routes principale qui traversent l’UV 07 . les croisement des voirie secondaire vont créer des petit centre urbain .</a:t>
            </a:r>
          </a:p>
          <a:p>
            <a:pPr marL="0" indent="0">
              <a:buNone/>
            </a:pPr>
            <a:r>
              <a:rPr lang="fr-FR" sz="2900" dirty="0">
                <a:solidFill>
                  <a:schemeClr val="tx1"/>
                </a:solidFill>
              </a:rPr>
              <a:t> </a:t>
            </a:r>
          </a:p>
          <a:p>
            <a:pPr marL="0" indent="0">
              <a:buNone/>
            </a:pPr>
            <a:r>
              <a:rPr lang="fr-FR" sz="2900" dirty="0">
                <a:solidFill>
                  <a:schemeClr val="tx1"/>
                </a:solidFill>
              </a:rPr>
              <a:t>	 </a:t>
            </a:r>
            <a:r>
              <a:rPr lang="fr-FR" sz="2900" b="1" u="sng" dirty="0">
                <a:solidFill>
                  <a:srgbClr val="C00000"/>
                </a:solidFill>
              </a:rPr>
              <a:t>3- les routes tertiaires</a:t>
            </a:r>
            <a:endParaRPr lang="fr-FR" sz="2900" b="1" dirty="0">
              <a:solidFill>
                <a:srgbClr val="C00000"/>
              </a:solidFill>
            </a:endParaRPr>
          </a:p>
          <a:p>
            <a:pPr marL="0" indent="0">
              <a:buNone/>
            </a:pPr>
            <a:r>
              <a:rPr lang="fr-FR" sz="2900" dirty="0">
                <a:solidFill>
                  <a:schemeClr val="tx1"/>
                </a:solidFill>
              </a:rPr>
              <a:t> </a:t>
            </a:r>
          </a:p>
          <a:p>
            <a:pPr marL="0" indent="0">
              <a:buNone/>
            </a:pPr>
            <a:r>
              <a:rPr lang="fr-FR" sz="2900" dirty="0">
                <a:solidFill>
                  <a:schemeClr val="tx1"/>
                </a:solidFill>
              </a:rPr>
              <a:t>- les routes tertiaires proposées, ces routes assurent la circulation entre les différentes constructions proposées collectives ou individuelles. Ces routes se terminent généralement par des aires de stationnement nécessaire aux citoyens du site et aux visiteurs. </a:t>
            </a:r>
          </a:p>
          <a:p>
            <a:pPr marL="0" indent="0">
              <a:buNone/>
            </a:pPr>
            <a:endParaRPr lang="fr-FR" sz="2900" b="1" dirty="0" smtClean="0">
              <a:solidFill>
                <a:schemeClr val="tx1"/>
              </a:solidFill>
            </a:endParaRPr>
          </a:p>
          <a:p>
            <a:pPr marL="0" indent="0">
              <a:buNone/>
            </a:pPr>
            <a:endParaRPr lang="fr-FR" sz="3200" b="1" dirty="0">
              <a:solidFill>
                <a:srgbClr val="C00000"/>
              </a:solidFill>
            </a:endParaRPr>
          </a:p>
        </p:txBody>
      </p:sp>
    </p:spTree>
    <p:extLst>
      <p:ext uri="{BB962C8B-B14F-4D97-AF65-F5344CB8AC3E}">
        <p14:creationId xmlns:p14="http://schemas.microsoft.com/office/powerpoint/2010/main" xmlns="" val="33461043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1456738"/>
            <a:ext cx="9144000" cy="54012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Titre 1"/>
          <p:cNvSpPr txBox="1">
            <a:spLocks/>
          </p:cNvSpPr>
          <p:nvPr/>
        </p:nvSpPr>
        <p:spPr>
          <a:xfrm>
            <a:off x="1339965" y="4709988"/>
            <a:ext cx="2160588" cy="1614487"/>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3200" smtClean="0"/>
              <a:t> </a:t>
            </a:r>
            <a:r>
              <a:rPr lang="fr-FR" sz="2000" smtClean="0"/>
              <a:t>voirie principales</a:t>
            </a:r>
            <a:br>
              <a:rPr lang="fr-FR" sz="2000" smtClean="0"/>
            </a:br>
            <a:r>
              <a:rPr lang="fr-FR" sz="2000" smtClean="0"/>
              <a:t>voirie secondaires</a:t>
            </a:r>
            <a:br>
              <a:rPr lang="fr-FR" sz="2000" smtClean="0"/>
            </a:br>
            <a:r>
              <a:rPr lang="fr-FR" sz="2000" smtClean="0"/>
              <a:t>voirie tertiaires</a:t>
            </a:r>
            <a:endParaRPr lang="fr-FR" sz="2000" dirty="0"/>
          </a:p>
        </p:txBody>
      </p:sp>
      <p:sp>
        <p:nvSpPr>
          <p:cNvPr id="4" name="Rectangle 3"/>
          <p:cNvSpPr/>
          <p:nvPr/>
        </p:nvSpPr>
        <p:spPr>
          <a:xfrm>
            <a:off x="755576" y="5192938"/>
            <a:ext cx="576064" cy="216024"/>
          </a:xfrm>
          <a:prstGeom prst="rect">
            <a:avLst/>
          </a:prstGeom>
          <a:solidFill>
            <a:srgbClr val="FF0000"/>
          </a:solidFill>
        </p:spPr>
        <p:style>
          <a:lnRef idx="2">
            <a:schemeClr val="dk1"/>
          </a:lnRef>
          <a:fillRef idx="1">
            <a:schemeClr val="lt1"/>
          </a:fillRef>
          <a:effectRef idx="0">
            <a:schemeClr val="dk1"/>
          </a:effectRef>
          <a:fontRef idx="minor">
            <a:schemeClr val="dk1"/>
          </a:fontRef>
        </p:style>
        <p:txBody>
          <a:bodyPr rtlCol="0" anchor="ctr"/>
          <a:lstStyle/>
          <a:p>
            <a:pPr algn="ctr"/>
            <a:endParaRPr lang="fr-FR">
              <a:solidFill>
                <a:srgbClr val="FF0000"/>
              </a:solidFill>
            </a:endParaRPr>
          </a:p>
        </p:txBody>
      </p:sp>
      <p:sp>
        <p:nvSpPr>
          <p:cNvPr id="5" name="Rectangle 4"/>
          <p:cNvSpPr/>
          <p:nvPr/>
        </p:nvSpPr>
        <p:spPr>
          <a:xfrm>
            <a:off x="755576" y="5517232"/>
            <a:ext cx="576064" cy="216024"/>
          </a:xfrm>
          <a:prstGeom prst="rect">
            <a:avLst/>
          </a:prstGeom>
          <a:solidFill>
            <a:schemeClr val="tx2"/>
          </a:solidFill>
        </p:spPr>
        <p:style>
          <a:lnRef idx="2">
            <a:schemeClr val="dk1"/>
          </a:lnRef>
          <a:fillRef idx="1">
            <a:schemeClr val="lt1"/>
          </a:fillRef>
          <a:effectRef idx="0">
            <a:schemeClr val="dk1"/>
          </a:effectRef>
          <a:fontRef idx="minor">
            <a:schemeClr val="dk1"/>
          </a:fontRef>
        </p:style>
        <p:txBody>
          <a:bodyPr rtlCol="0" anchor="ctr"/>
          <a:lstStyle/>
          <a:p>
            <a:pPr algn="ctr"/>
            <a:endParaRPr lang="fr-FR"/>
          </a:p>
        </p:txBody>
      </p:sp>
      <p:sp>
        <p:nvSpPr>
          <p:cNvPr id="6" name="Rectangle 5"/>
          <p:cNvSpPr/>
          <p:nvPr/>
        </p:nvSpPr>
        <p:spPr>
          <a:xfrm>
            <a:off x="755576" y="5877272"/>
            <a:ext cx="576064" cy="216024"/>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lstStyle/>
          <a:p>
            <a:pPr algn="ctr"/>
            <a:endParaRPr lang="fr-FR">
              <a:solidFill>
                <a:srgbClr val="FFFF00"/>
              </a:solidFill>
            </a:endParaRPr>
          </a:p>
        </p:txBody>
      </p:sp>
    </p:spTree>
    <p:extLst>
      <p:ext uri="{BB962C8B-B14F-4D97-AF65-F5344CB8AC3E}">
        <p14:creationId xmlns:p14="http://schemas.microsoft.com/office/powerpoint/2010/main" xmlns="" val="367652259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rotWithShape="1">
          <a:blip r:embed="rId2">
            <a:extLst>
              <a:ext uri="{28A0092B-C50C-407E-A947-70E740481C1C}">
                <a14:useLocalDpi xmlns:a14="http://schemas.microsoft.com/office/drawing/2010/main" xmlns="" val="0"/>
              </a:ext>
            </a:extLst>
          </a:blip>
          <a:srcRect l="26342" t="38535" r="29446" b="5397"/>
          <a:stretch/>
        </p:blipFill>
        <p:spPr>
          <a:xfrm>
            <a:off x="0" y="620688"/>
            <a:ext cx="9144000" cy="6237312"/>
          </a:xfrm>
          <a:prstGeom prst="rect">
            <a:avLst/>
          </a:prstGeom>
        </p:spPr>
      </p:pic>
      <p:sp>
        <p:nvSpPr>
          <p:cNvPr id="3" name="Titre 2"/>
          <p:cNvSpPr>
            <a:spLocks noGrp="1"/>
          </p:cNvSpPr>
          <p:nvPr>
            <p:ph type="title"/>
          </p:nvPr>
        </p:nvSpPr>
        <p:spPr/>
        <p:txBody>
          <a:bodyPr/>
          <a:lstStyle/>
          <a:p>
            <a:endParaRPr lang="fr-FR" dirty="0"/>
          </a:p>
        </p:txBody>
      </p:sp>
    </p:spTree>
    <p:extLst>
      <p:ext uri="{BB962C8B-B14F-4D97-AF65-F5344CB8AC3E}">
        <p14:creationId xmlns:p14="http://schemas.microsoft.com/office/powerpoint/2010/main" xmlns="" val="187621649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27584" y="260648"/>
            <a:ext cx="7772400" cy="1584176"/>
          </a:xfrm>
        </p:spPr>
        <p:txBody>
          <a:bodyPr>
            <a:noAutofit/>
          </a:bodyPr>
          <a:lstStyle/>
          <a:p>
            <a:r>
              <a:rPr lang="fr-FR" sz="3600" b="1" dirty="0" smtClean="0">
                <a:solidFill>
                  <a:schemeClr val="tx2">
                    <a:lumMod val="60000"/>
                    <a:lumOff val="40000"/>
                  </a:schemeClr>
                </a:solidFill>
              </a:rPr>
              <a:t>Structuration et Accessibilité aux différents  équipement</a:t>
            </a:r>
            <a:endParaRPr lang="fr-FR" sz="3600" b="1" dirty="0">
              <a:solidFill>
                <a:schemeClr val="tx2">
                  <a:lumMod val="60000"/>
                  <a:lumOff val="40000"/>
                </a:schemeClr>
              </a:solidFill>
            </a:endParaRPr>
          </a:p>
        </p:txBody>
      </p:sp>
      <p:sp>
        <p:nvSpPr>
          <p:cNvPr id="4" name="Espace réservé du texte 3"/>
          <p:cNvSpPr>
            <a:spLocks noGrp="1"/>
          </p:cNvSpPr>
          <p:nvPr>
            <p:ph type="body" idx="1"/>
          </p:nvPr>
        </p:nvSpPr>
        <p:spPr>
          <a:xfrm>
            <a:off x="428596" y="2071678"/>
            <a:ext cx="8424936" cy="2160240"/>
          </a:xfrm>
        </p:spPr>
        <p:txBody>
          <a:bodyPr>
            <a:normAutofit/>
          </a:bodyPr>
          <a:lstStyle/>
          <a:p>
            <a:pPr algn="r"/>
            <a:r>
              <a:rPr lang="ar-DZ" sz="2800" dirty="0" smtClean="0">
                <a:solidFill>
                  <a:schemeClr val="tx2">
                    <a:lumMod val="50000"/>
                  </a:schemeClr>
                </a:solidFill>
              </a:rPr>
              <a:t>تحتوي الوحدة </a:t>
            </a:r>
            <a:r>
              <a:rPr lang="ar-DZ" sz="2800" dirty="0" err="1" smtClean="0">
                <a:solidFill>
                  <a:schemeClr val="tx2">
                    <a:lumMod val="50000"/>
                  </a:schemeClr>
                </a:solidFill>
              </a:rPr>
              <a:t>الجوارية</a:t>
            </a:r>
            <a:r>
              <a:rPr lang="ar-DZ" sz="2800" dirty="0" smtClean="0">
                <a:solidFill>
                  <a:schemeClr val="tx2">
                    <a:lumMod val="50000"/>
                  </a:schemeClr>
                </a:solidFill>
              </a:rPr>
              <a:t> 07 على مجموعة من التجهيزات المختلفة (التعليمية والصحية والادارية والدينية والرياضية وساحات للعب والترفيه </a:t>
            </a:r>
            <a:endParaRPr lang="ar-DZ" sz="2800" dirty="0" smtClean="0">
              <a:solidFill>
                <a:schemeClr val="tx2">
                  <a:lumMod val="50000"/>
                </a:schemeClr>
              </a:solidFill>
            </a:endParaRPr>
          </a:p>
          <a:p>
            <a:pPr algn="r"/>
            <a:r>
              <a:rPr lang="fr-FR" sz="2800" dirty="0" smtClean="0">
                <a:solidFill>
                  <a:schemeClr val="tx2">
                    <a:lumMod val="50000"/>
                  </a:schemeClr>
                </a:solidFill>
              </a:rPr>
              <a:t>L'unité contient 07 Quartier sur une gamme de différents équipements</a:t>
            </a:r>
            <a:r>
              <a:rPr lang="ar-DZ" sz="2800" dirty="0" smtClean="0">
                <a:solidFill>
                  <a:schemeClr val="tx2">
                    <a:lumMod val="50000"/>
                  </a:schemeClr>
                </a:solidFill>
              </a:rPr>
              <a:t>)</a:t>
            </a:r>
            <a:endParaRPr lang="fr-FR" sz="2800" dirty="0">
              <a:solidFill>
                <a:schemeClr val="tx2">
                  <a:lumMod val="50000"/>
                </a:schemeClr>
              </a:solidFill>
            </a:endParaRPr>
          </a:p>
        </p:txBody>
      </p:sp>
    </p:spTree>
    <p:extLst>
      <p:ext uri="{BB962C8B-B14F-4D97-AF65-F5344CB8AC3E}">
        <p14:creationId xmlns:p14="http://schemas.microsoft.com/office/powerpoint/2010/main" xmlns="" val="401263257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 y="1412776"/>
            <a:ext cx="8963025" cy="53285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9" name="Picture 3" descr="I:\Nouveau dossier\20140511_154923.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439840" y="332656"/>
            <a:ext cx="2083342" cy="1562507"/>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5" descr="I:\Nouveau dossier\20140511_155116.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185383" y="1412776"/>
            <a:ext cx="1958617" cy="1655461"/>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4" descr="I:\Nouveau dossier\20140511_154232.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0" y="4077072"/>
            <a:ext cx="2267744" cy="2685309"/>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2" descr="E:\الثالثة GVU\gestion des villes\uv 7\At\Photo2226.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267744" y="4952144"/>
            <a:ext cx="2413650" cy="1810237"/>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3" descr="D:\image\Nouveau dossier (2)\DSC00899.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523182" y="709371"/>
            <a:ext cx="1662201" cy="1659062"/>
          </a:xfrm>
          <a:prstGeom prst="rect">
            <a:avLst/>
          </a:prstGeom>
          <a:noFill/>
          <a:extLst>
            <a:ext uri="{909E8E84-426E-40DD-AFC4-6F175D3DCCD1}">
              <a14:hiddenFill xmlns:a14="http://schemas.microsoft.com/office/drawing/2010/main" xmlns="">
                <a:solidFill>
                  <a:srgbClr val="FFFFFF"/>
                </a:solidFill>
              </a14:hiddenFill>
            </a:ext>
          </a:extLst>
        </p:spPr>
      </p:pic>
      <p:sp>
        <p:nvSpPr>
          <p:cNvPr id="2" name="Flèche gauche 1"/>
          <p:cNvSpPr/>
          <p:nvPr/>
        </p:nvSpPr>
        <p:spPr>
          <a:xfrm rot="17950242">
            <a:off x="5078326" y="2120520"/>
            <a:ext cx="1642612" cy="31003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Flèche gauche 2"/>
          <p:cNvSpPr/>
          <p:nvPr/>
        </p:nvSpPr>
        <p:spPr>
          <a:xfrm rot="16562716">
            <a:off x="4148080" y="1906124"/>
            <a:ext cx="1473922" cy="25347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Flèche gauche 8"/>
          <p:cNvSpPr/>
          <p:nvPr/>
        </p:nvSpPr>
        <p:spPr>
          <a:xfrm rot="6924279">
            <a:off x="2889909" y="4494801"/>
            <a:ext cx="1481425" cy="358064"/>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Flèche gauche 9"/>
          <p:cNvSpPr/>
          <p:nvPr/>
        </p:nvSpPr>
        <p:spPr>
          <a:xfrm rot="9515948">
            <a:off x="1540457" y="3685689"/>
            <a:ext cx="2088232" cy="48450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Flèche gauche 10"/>
          <p:cNvSpPr/>
          <p:nvPr/>
        </p:nvSpPr>
        <p:spPr>
          <a:xfrm rot="19551416">
            <a:off x="5090211" y="2656072"/>
            <a:ext cx="2690191" cy="30694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100" name="Picture 4" descr="E:\الثالثة GVU\gestion des villes\المدينة غلي منجلي\gestion des villes 2\uv 7\photos\صور الطريق الثانوي\DSC00181.JP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634699" y="3236800"/>
            <a:ext cx="1617821" cy="1512837"/>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Flèche gauche 11"/>
          <p:cNvSpPr/>
          <p:nvPr/>
        </p:nvSpPr>
        <p:spPr>
          <a:xfrm>
            <a:off x="6660232" y="3513353"/>
            <a:ext cx="1152128" cy="24231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xmlns="" val="132523248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mc solution\Desktop\popo\rrrrrrrrrrrrrrrrr.png"/>
          <p:cNvPicPr>
            <a:picLocks noChangeAspect="1" noChangeArrowheads="1"/>
          </p:cNvPicPr>
          <p:nvPr/>
        </p:nvPicPr>
        <p:blipFill>
          <a:blip r:embed="rId2"/>
          <a:srcRect l="10156" t="6549" r="49218" b="38665"/>
          <a:stretch>
            <a:fillRect/>
          </a:stretch>
        </p:blipFill>
        <p:spPr bwMode="auto">
          <a:xfrm>
            <a:off x="-30532" y="0"/>
            <a:ext cx="9144000" cy="5445224"/>
          </a:xfrm>
          <a:prstGeom prst="rect">
            <a:avLst/>
          </a:prstGeom>
          <a:noFill/>
        </p:spPr>
      </p:pic>
      <p:sp>
        <p:nvSpPr>
          <p:cNvPr id="3" name="Rectangle 2"/>
          <p:cNvSpPr/>
          <p:nvPr/>
        </p:nvSpPr>
        <p:spPr>
          <a:xfrm>
            <a:off x="467544" y="5265204"/>
            <a:ext cx="648072" cy="360040"/>
          </a:xfrm>
          <a:prstGeom prst="rect">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Titre 3"/>
          <p:cNvSpPr>
            <a:spLocks noGrp="1"/>
          </p:cNvSpPr>
          <p:nvPr>
            <p:ph type="title"/>
          </p:nvPr>
        </p:nvSpPr>
        <p:spPr>
          <a:xfrm>
            <a:off x="1136768" y="4482244"/>
            <a:ext cx="8229600" cy="1143000"/>
          </a:xfrm>
        </p:spPr>
        <p:txBody>
          <a:bodyPr>
            <a:noAutofit/>
          </a:bodyPr>
          <a:lstStyle/>
          <a:p>
            <a:pPr algn="l"/>
            <a:r>
              <a:rPr lang="fr-FR" sz="3200" dirty="0" smtClean="0"/>
              <a:t>Équipement    </a:t>
            </a:r>
            <a:r>
              <a:rPr lang="fr-FR" sz="3200" dirty="0"/>
              <a:t/>
            </a:r>
            <a:br>
              <a:rPr lang="fr-FR" sz="3200" dirty="0"/>
            </a:br>
            <a:r>
              <a:rPr lang="fr-FR" sz="3200" dirty="0"/>
              <a:t>routes </a:t>
            </a:r>
            <a:r>
              <a:rPr lang="fr-FR" sz="3200" dirty="0" smtClean="0"/>
              <a:t>passant équipement </a:t>
            </a:r>
            <a:endParaRPr lang="fr-FR" sz="3200" dirty="0"/>
          </a:p>
        </p:txBody>
      </p:sp>
      <p:sp>
        <p:nvSpPr>
          <p:cNvPr id="5" name="Rectangle 4"/>
          <p:cNvSpPr/>
          <p:nvPr/>
        </p:nvSpPr>
        <p:spPr>
          <a:xfrm>
            <a:off x="467544" y="4587080"/>
            <a:ext cx="648072" cy="39604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xmlns="" val="238717565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39552" y="1340768"/>
            <a:ext cx="8229600" cy="4231372"/>
          </a:xfrm>
        </p:spPr>
        <p:txBody>
          <a:bodyPr>
            <a:normAutofit fontScale="90000"/>
          </a:bodyPr>
          <a:lstStyle/>
          <a:p>
            <a:r>
              <a:rPr lang="ar-DZ" dirty="0"/>
              <a:t>إمكانيات الوصول إلى التجهيزات</a:t>
            </a:r>
            <a:r>
              <a:rPr lang="fr-FR" dirty="0"/>
              <a:t/>
            </a:r>
            <a:br>
              <a:rPr lang="fr-FR" dirty="0"/>
            </a:br>
            <a:r>
              <a:rPr lang="ar-DZ" sz="4000" dirty="0"/>
              <a:t>جميع التجهيزات الموجودة بالوحدة </a:t>
            </a:r>
            <a:r>
              <a:rPr lang="ar-DZ" sz="4000" dirty="0" err="1"/>
              <a:t>الجوارية</a:t>
            </a:r>
            <a:r>
              <a:rPr lang="ar-DZ" sz="4000" dirty="0"/>
              <a:t> رقم 07 تتواجد بمحاذات الطريق حيث يكون من السهل الوصول إليها إما بواسطة المركبة أو عن سيرا على الاقدام</a:t>
            </a:r>
            <a:r>
              <a:rPr lang="fr-FR" sz="4000" dirty="0"/>
              <a:t/>
            </a:r>
            <a:br>
              <a:rPr lang="fr-FR" sz="4000" dirty="0"/>
            </a:br>
            <a:r>
              <a:rPr lang="fr-FR" sz="4000" dirty="0" smtClean="0"/>
              <a:t>Accès à l'équipement? Tous les luminaires existants Quartier solitaire n ° 07 situé </a:t>
            </a:r>
            <a:r>
              <a:rPr lang="fr-FR" sz="4000" dirty="0" err="1" smtClean="0"/>
              <a:t>Bmhamat</a:t>
            </a:r>
            <a:r>
              <a:rPr lang="fr-FR" sz="4000" dirty="0" smtClean="0"/>
              <a:t> la route où il est facilement accessible en voiture ou à pied?</a:t>
            </a:r>
            <a:endParaRPr lang="fr-FR" sz="4000" dirty="0"/>
          </a:p>
        </p:txBody>
      </p:sp>
    </p:spTree>
    <p:extLst>
      <p:ext uri="{BB962C8B-B14F-4D97-AF65-F5344CB8AC3E}">
        <p14:creationId xmlns:p14="http://schemas.microsoft.com/office/powerpoint/2010/main" xmlns="" val="31570835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42945" y="4509120"/>
            <a:ext cx="8229600" cy="2592288"/>
          </a:xfrm>
        </p:spPr>
        <p:txBody>
          <a:bodyPr>
            <a:noAutofit/>
          </a:bodyPr>
          <a:lstStyle/>
          <a:p>
            <a:r>
              <a:rPr lang="ar-DZ" sz="2800" dirty="0"/>
              <a:t>يوجد </a:t>
            </a:r>
            <a:r>
              <a:rPr lang="ar-DZ" sz="2800" dirty="0" smtClean="0"/>
              <a:t>عدد </a:t>
            </a:r>
            <a:r>
              <a:rPr lang="ar-DZ" sz="2800" dirty="0"/>
              <a:t>مهم من </a:t>
            </a:r>
            <a:r>
              <a:rPr lang="ar-DZ" sz="2800" dirty="0" smtClean="0"/>
              <a:t>اللافتات </a:t>
            </a:r>
            <a:r>
              <a:rPr lang="ar-DZ" sz="2800" dirty="0" err="1" smtClean="0"/>
              <a:t>الاشهارية</a:t>
            </a:r>
            <a:r>
              <a:rPr lang="ar-DZ" sz="2800" dirty="0" smtClean="0"/>
              <a:t> والخاصة بالمرور </a:t>
            </a:r>
            <a:r>
              <a:rPr lang="ar-DZ" sz="2800" dirty="0"/>
              <a:t>في الوحدة </a:t>
            </a:r>
            <a:r>
              <a:rPr lang="ar-DZ" sz="2800" dirty="0" err="1"/>
              <a:t>الجوارية</a:t>
            </a:r>
            <a:r>
              <a:rPr lang="ar-DZ" sz="2800" dirty="0"/>
              <a:t> خاصة على مستوى الطريق الرئيسي  (مفترق الطرق).وهي تختلف من حيث الوظيفة التي تؤديها (إشهار-تنظيم المرور...).</a:t>
            </a:r>
            <a:r>
              <a:rPr lang="fr-FR" sz="2800" dirty="0"/>
              <a:t/>
            </a:r>
            <a:br>
              <a:rPr lang="fr-FR" sz="2800" dirty="0"/>
            </a:br>
            <a:endParaRPr lang="fr-FR" sz="2800" dirty="0"/>
          </a:p>
        </p:txBody>
      </p:sp>
      <p:pic>
        <p:nvPicPr>
          <p:cNvPr id="3" name="Image 2"/>
          <p:cNvPicPr>
            <a:picLocks noChangeAspect="1"/>
          </p:cNvPicPr>
          <p:nvPr/>
        </p:nvPicPr>
        <p:blipFill rotWithShape="1">
          <a:blip r:embed="rId2" cstate="print">
            <a:extLst>
              <a:ext uri="{28A0092B-C50C-407E-A947-70E740481C1C}">
                <a14:useLocalDpi xmlns:a14="http://schemas.microsoft.com/office/drawing/2010/main" xmlns="" val="0"/>
              </a:ext>
            </a:extLst>
          </a:blip>
          <a:srcRect l="41824" t="-1" b="38617"/>
          <a:stretch/>
        </p:blipFill>
        <p:spPr>
          <a:xfrm>
            <a:off x="3594285" y="45467"/>
            <a:ext cx="2455873" cy="2204525"/>
          </a:xfrm>
          <a:prstGeom prst="rect">
            <a:avLst/>
          </a:prstGeom>
        </p:spPr>
      </p:pic>
      <p:pic>
        <p:nvPicPr>
          <p:cNvPr id="4" name="Image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388338" y="45467"/>
            <a:ext cx="2750218" cy="2281878"/>
          </a:xfrm>
          <a:prstGeom prst="rect">
            <a:avLst/>
          </a:prstGeom>
        </p:spPr>
      </p:pic>
      <p:pic>
        <p:nvPicPr>
          <p:cNvPr id="5" name="Image 4"/>
          <p:cNvPicPr>
            <a:picLocks noChangeAspect="1"/>
          </p:cNvPicPr>
          <p:nvPr/>
        </p:nvPicPr>
        <p:blipFill rotWithShape="1">
          <a:blip r:embed="rId4" cstate="print">
            <a:extLst>
              <a:ext uri="{28A0092B-C50C-407E-A947-70E740481C1C}">
                <a14:useLocalDpi xmlns:a14="http://schemas.microsoft.com/office/drawing/2010/main" xmlns="" val="0"/>
              </a:ext>
            </a:extLst>
          </a:blip>
          <a:srcRect b="27861"/>
          <a:stretch/>
        </p:blipFill>
        <p:spPr>
          <a:xfrm>
            <a:off x="6582630" y="2327345"/>
            <a:ext cx="2361633" cy="1899088"/>
          </a:xfrm>
          <a:prstGeom prst="rect">
            <a:avLst/>
          </a:prstGeom>
        </p:spPr>
      </p:pic>
      <p:pic>
        <p:nvPicPr>
          <p:cNvPr id="7" name="Image 6"/>
          <p:cNvPicPr>
            <a:picLocks noChangeAspect="1"/>
          </p:cNvPicPr>
          <p:nvPr/>
        </p:nvPicPr>
        <p:blipFill rotWithShape="1">
          <a:blip r:embed="rId5" cstate="print">
            <a:extLst>
              <a:ext uri="{28A0092B-C50C-407E-A947-70E740481C1C}">
                <a14:useLocalDpi xmlns:a14="http://schemas.microsoft.com/office/drawing/2010/main" xmlns="" val="0"/>
              </a:ext>
            </a:extLst>
          </a:blip>
          <a:srcRect t="16627" r="21108" b="26769"/>
          <a:stretch/>
        </p:blipFill>
        <p:spPr>
          <a:xfrm>
            <a:off x="3238281" y="2332989"/>
            <a:ext cx="3198749" cy="1927375"/>
          </a:xfrm>
          <a:prstGeom prst="rect">
            <a:avLst/>
          </a:prstGeom>
        </p:spPr>
      </p:pic>
      <p:pic>
        <p:nvPicPr>
          <p:cNvPr id="6146" name="Picture 2" descr="E:\الثالثة GVU\gestion des villes\المدينة غلي منجلي\gestion des villes 2\uv 7\photos\صور الطريق الثانوي\DSC00173.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51520" y="336985"/>
            <a:ext cx="2721626" cy="1913007"/>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Image 8"/>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0" y="2391426"/>
            <a:ext cx="2973146" cy="1881841"/>
          </a:xfrm>
          <a:prstGeom prst="rect">
            <a:avLst/>
          </a:prstGeom>
        </p:spPr>
      </p:pic>
      <p:sp>
        <p:nvSpPr>
          <p:cNvPr id="8" name="Rectangle 7"/>
          <p:cNvSpPr/>
          <p:nvPr/>
        </p:nvSpPr>
        <p:spPr>
          <a:xfrm>
            <a:off x="2593735" y="3244334"/>
            <a:ext cx="3956532" cy="1261884"/>
          </a:xfrm>
          <a:prstGeom prst="rect">
            <a:avLst/>
          </a:prstGeom>
        </p:spPr>
        <p:txBody>
          <a:bodyPr wrap="none">
            <a:spAutoFit/>
          </a:bodyPr>
          <a:lstStyle/>
          <a:p>
            <a:pPr algn="ctr"/>
            <a:endParaRPr lang="ar-DZ" sz="3600" b="1" dirty="0" smtClean="0">
              <a:solidFill>
                <a:srgbClr val="002060"/>
              </a:solidFill>
            </a:endParaRPr>
          </a:p>
          <a:p>
            <a:pPr algn="ctr"/>
            <a:r>
              <a:rPr lang="ar-DZ" sz="3600" b="1" dirty="0" smtClean="0">
                <a:solidFill>
                  <a:srgbClr val="002060"/>
                </a:solidFill>
              </a:rPr>
              <a:t>لو</a:t>
            </a:r>
            <a:r>
              <a:rPr lang="ar-DZ" sz="4000" b="1" dirty="0" smtClean="0">
                <a:solidFill>
                  <a:srgbClr val="002060"/>
                </a:solidFill>
              </a:rPr>
              <a:t>حات </a:t>
            </a:r>
            <a:r>
              <a:rPr lang="ar-DZ" sz="4000" b="1" dirty="0">
                <a:solidFill>
                  <a:srgbClr val="002060"/>
                </a:solidFill>
              </a:rPr>
              <a:t>متعددة الوظائف</a:t>
            </a:r>
            <a:endParaRPr lang="fr-FR" sz="4000" b="1" dirty="0">
              <a:solidFill>
                <a:srgbClr val="002060"/>
              </a:solidFill>
            </a:endParaRPr>
          </a:p>
        </p:txBody>
      </p:sp>
      <p:sp>
        <p:nvSpPr>
          <p:cNvPr id="10" name="Rectangle 9"/>
          <p:cNvSpPr/>
          <p:nvPr/>
        </p:nvSpPr>
        <p:spPr>
          <a:xfrm>
            <a:off x="3793613" y="3244334"/>
            <a:ext cx="2723759" cy="369332"/>
          </a:xfrm>
          <a:prstGeom prst="rect">
            <a:avLst/>
          </a:prstGeom>
        </p:spPr>
        <p:txBody>
          <a:bodyPr wrap="none">
            <a:spAutoFit/>
          </a:bodyPr>
          <a:lstStyle/>
          <a:p>
            <a:r>
              <a:rPr lang="fr-FR" dirty="0" smtClean="0"/>
              <a:t>des </a:t>
            </a:r>
            <a:r>
              <a:rPr lang="fr-FR" dirty="0" smtClean="0"/>
              <a:t>plaques Multifonctions</a:t>
            </a:r>
            <a:endParaRPr lang="fr-FR" dirty="0"/>
          </a:p>
        </p:txBody>
      </p:sp>
    </p:spTree>
    <p:extLst>
      <p:ext uri="{BB962C8B-B14F-4D97-AF65-F5344CB8AC3E}">
        <p14:creationId xmlns:p14="http://schemas.microsoft.com/office/powerpoint/2010/main" xmlns="" val="29498492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4225932"/>
          </a:xfrm>
        </p:spPr>
        <p:txBody>
          <a:bodyPr>
            <a:normAutofit/>
          </a:bodyPr>
          <a:lstStyle/>
          <a:p>
            <a:r>
              <a:rPr lang="fr-FR" u="sng" dirty="0" smtClean="0"/>
              <a:t>SE </a:t>
            </a:r>
            <a:r>
              <a:rPr lang="fr-FR" u="sng" dirty="0" smtClean="0"/>
              <a:t>TROUVER</a:t>
            </a:r>
            <a:br>
              <a:rPr lang="fr-FR" u="sng" dirty="0" smtClean="0"/>
            </a:br>
            <a:r>
              <a:rPr lang="fr-FR" u="sng" dirty="0" smtClean="0"/>
              <a:t/>
            </a:r>
            <a:br>
              <a:rPr lang="fr-FR" u="sng" dirty="0" smtClean="0"/>
            </a:br>
            <a:r>
              <a:rPr lang="fr-FR" sz="2200" dirty="0" smtClean="0"/>
              <a:t>Il ya un certain nombre de signes importants </a:t>
            </a:r>
            <a:r>
              <a:rPr lang="fr-FR" sz="2200" dirty="0" err="1" smtClean="0"/>
              <a:t>tirÃ</a:t>
            </a:r>
            <a:r>
              <a:rPr lang="fr-FR" sz="2200" dirty="0" smtClean="0"/>
              <a:t> © </a:t>
            </a:r>
            <a:r>
              <a:rPr lang="fr-FR" sz="2200" dirty="0" err="1" smtClean="0"/>
              <a:t>esÂ</a:t>
            </a:r>
            <a:r>
              <a:rPr lang="fr-FR" sz="2200" dirty="0" smtClean="0"/>
              <a:t> publicités et laissez-passer spécial dans l'unité Quartier en particulier au niveau de la route principale (</a:t>
            </a:r>
            <a:r>
              <a:rPr lang="fr-FR" sz="2200" dirty="0" err="1" smtClean="0"/>
              <a:t>Crossroads</a:t>
            </a:r>
            <a:r>
              <a:rPr lang="fr-FR" sz="2200" dirty="0" smtClean="0"/>
              <a:t>) Elles diffèrent en termes de la fonction remplie par (publicité - l'organisation du trafic ...).?</a:t>
            </a:r>
            <a:endParaRPr lang="fr-FR"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4071942"/>
            <a:ext cx="8715404" cy="1951058"/>
          </a:xfrm>
        </p:spPr>
        <p:txBody>
          <a:bodyPr>
            <a:noAutofit/>
          </a:bodyPr>
          <a:lstStyle/>
          <a:p>
            <a:r>
              <a:rPr lang="fr-FR" sz="2400" dirty="0" smtClean="0">
                <a:latin typeface="Arial Narrow" pitchFamily="34" charset="0"/>
                <a:cs typeface="Aharoni" pitchFamily="2" charset="-79"/>
              </a:rPr>
              <a:t>Quartier contient un grand nombre de parcs de stationnement, si les rassemblements résidentiels ou privées côté de la route et l'état varie. Positions si en bon état et qui sont en mauvais état</a:t>
            </a:r>
            <a:endParaRPr lang="fr-FR" sz="2400" dirty="0">
              <a:latin typeface="Arial Narrow" pitchFamily="34" charset="0"/>
              <a:cs typeface="Aharoni" pitchFamily="2" charset="-79"/>
            </a:endParaRPr>
          </a:p>
        </p:txBody>
      </p:sp>
      <p:sp>
        <p:nvSpPr>
          <p:cNvPr id="3" name="Espace réservé du texte 2"/>
          <p:cNvSpPr>
            <a:spLocks noGrp="1"/>
          </p:cNvSpPr>
          <p:nvPr>
            <p:ph type="body" idx="1"/>
          </p:nvPr>
        </p:nvSpPr>
        <p:spPr>
          <a:xfrm>
            <a:off x="251520" y="1700808"/>
            <a:ext cx="8171185" cy="2132855"/>
          </a:xfrm>
          <a:solidFill>
            <a:schemeClr val="bg1"/>
          </a:solidFill>
        </p:spPr>
        <p:txBody>
          <a:bodyPr>
            <a:normAutofit fontScale="55000" lnSpcReduction="20000"/>
          </a:bodyPr>
          <a:lstStyle/>
          <a:p>
            <a:r>
              <a:rPr lang="fr-FR" sz="6000" b="1" dirty="0" smtClean="0">
                <a:solidFill>
                  <a:srgbClr val="FF0000"/>
                </a:solidFill>
              </a:rPr>
              <a:t>Les parkings/</a:t>
            </a:r>
            <a:endParaRPr lang="ar-DZ" sz="6000" b="1" dirty="0" smtClean="0">
              <a:solidFill>
                <a:srgbClr val="FF0000"/>
              </a:solidFill>
            </a:endParaRPr>
          </a:p>
          <a:p>
            <a:pPr algn="r"/>
            <a:r>
              <a:rPr lang="ar-DZ" sz="6900" dirty="0" smtClean="0">
                <a:solidFill>
                  <a:schemeClr val="tx2">
                    <a:lumMod val="50000"/>
                  </a:schemeClr>
                </a:solidFill>
              </a:rPr>
              <a:t>الحي يحتوي على العديد من مواقف السيارات </a:t>
            </a:r>
            <a:r>
              <a:rPr lang="ar-DZ" sz="6900" dirty="0" err="1" smtClean="0">
                <a:solidFill>
                  <a:schemeClr val="tx2">
                    <a:lumMod val="50000"/>
                  </a:schemeClr>
                </a:solidFill>
              </a:rPr>
              <a:t>سواءا</a:t>
            </a:r>
            <a:r>
              <a:rPr lang="ar-DZ" sz="6900" dirty="0" smtClean="0">
                <a:solidFill>
                  <a:schemeClr val="tx2">
                    <a:lumMod val="50000"/>
                  </a:schemeClr>
                </a:solidFill>
              </a:rPr>
              <a:t> الخاصة بالسكنات او بمحاذات الطريق  بعض </a:t>
            </a:r>
            <a:r>
              <a:rPr lang="ar-DZ" sz="6900" dirty="0" err="1" smtClean="0">
                <a:solidFill>
                  <a:schemeClr val="tx2">
                    <a:lumMod val="50000"/>
                  </a:schemeClr>
                </a:solidFill>
              </a:rPr>
              <a:t>مهيئ</a:t>
            </a:r>
            <a:r>
              <a:rPr lang="ar-DZ" sz="6900" dirty="0" smtClean="0">
                <a:solidFill>
                  <a:schemeClr val="tx2">
                    <a:lumMod val="50000"/>
                  </a:schemeClr>
                </a:solidFill>
              </a:rPr>
              <a:t> </a:t>
            </a:r>
            <a:r>
              <a:rPr lang="fr-FR" sz="6900" dirty="0" smtClean="0">
                <a:solidFill>
                  <a:schemeClr val="tx2">
                    <a:lumMod val="50000"/>
                  </a:schemeClr>
                </a:solidFill>
              </a:rPr>
              <a:t>    </a:t>
            </a:r>
            <a:r>
              <a:rPr lang="ar-DZ" sz="6900" dirty="0" smtClean="0">
                <a:solidFill>
                  <a:schemeClr val="tx2">
                    <a:lumMod val="50000"/>
                  </a:schemeClr>
                </a:solidFill>
              </a:rPr>
              <a:t>وبعضها </a:t>
            </a:r>
            <a:r>
              <a:rPr lang="ar-DZ" sz="6900" dirty="0" smtClean="0">
                <a:solidFill>
                  <a:schemeClr val="tx2">
                    <a:lumMod val="50000"/>
                  </a:schemeClr>
                </a:solidFill>
              </a:rPr>
              <a:t>غير </a:t>
            </a:r>
            <a:r>
              <a:rPr lang="ar-DZ" sz="6900" dirty="0" err="1" smtClean="0">
                <a:solidFill>
                  <a:schemeClr val="tx2">
                    <a:lumMod val="50000"/>
                  </a:schemeClr>
                </a:solidFill>
              </a:rPr>
              <a:t>مهئي</a:t>
            </a:r>
            <a:r>
              <a:rPr lang="fr-FR" sz="6900" dirty="0" smtClean="0">
                <a:solidFill>
                  <a:schemeClr val="tx2">
                    <a:lumMod val="50000"/>
                  </a:schemeClr>
                </a:solidFill>
              </a:rPr>
              <a:t> </a:t>
            </a:r>
            <a:endParaRPr lang="fr-FR" sz="6900" dirty="0" smtClean="0">
              <a:solidFill>
                <a:schemeClr val="tx2">
                  <a:lumMod val="50000"/>
                </a:schemeClr>
              </a:solidFill>
            </a:endParaRPr>
          </a:p>
        </p:txBody>
      </p:sp>
    </p:spTree>
    <p:extLst>
      <p:ext uri="{BB962C8B-B14F-4D97-AF65-F5344CB8AC3E}">
        <p14:creationId xmlns:p14="http://schemas.microsoft.com/office/powerpoint/2010/main" xmlns="" val="9717052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a:xfrm>
            <a:off x="395536" y="2060848"/>
            <a:ext cx="8229600" cy="2664296"/>
          </a:xfrm>
        </p:spPr>
        <p:txBody>
          <a:bodyPr>
            <a:normAutofit fontScale="90000"/>
          </a:bodyPr>
          <a:lstStyle/>
          <a:p>
            <a:pPr algn="l"/>
            <a:r>
              <a:rPr lang="fr-FR" b="1" dirty="0" smtClean="0">
                <a:solidFill>
                  <a:srgbClr val="FF0000"/>
                </a:solidFill>
              </a:rPr>
              <a:t>Présentation de la ville nouvelle Ali </a:t>
            </a:r>
            <a:r>
              <a:rPr lang="fr-FR" sz="3600" b="1" dirty="0" smtClean="0">
                <a:solidFill>
                  <a:srgbClr val="FF0000"/>
                </a:solidFill>
              </a:rPr>
              <a:t>Mendjli</a:t>
            </a:r>
            <a:r>
              <a:rPr lang="fr-FR" b="1" dirty="0" smtClean="0">
                <a:solidFill>
                  <a:schemeClr val="tx2">
                    <a:lumMod val="50000"/>
                  </a:schemeClr>
                </a:solidFill>
              </a:rPr>
              <a:t/>
            </a:r>
            <a:br>
              <a:rPr lang="fr-FR" b="1" dirty="0" smtClean="0">
                <a:solidFill>
                  <a:schemeClr val="tx2">
                    <a:lumMod val="50000"/>
                  </a:schemeClr>
                </a:solidFill>
              </a:rPr>
            </a:br>
            <a:r>
              <a:rPr lang="fr-FR" sz="3100" b="1" dirty="0" smtClean="0">
                <a:solidFill>
                  <a:schemeClr val="tx2">
                    <a:lumMod val="50000"/>
                  </a:schemeClr>
                </a:solidFill>
              </a:rPr>
              <a:t>Depuis les années 1980 le choix s’est fixé sur la création d’un nouveau pole de croissance sur le plateau Ain El Bey avec naissance de la nouvelle ville de Ali </a:t>
            </a:r>
            <a:r>
              <a:rPr lang="fr-FR" sz="3100" b="1" dirty="0" err="1" smtClean="0">
                <a:solidFill>
                  <a:schemeClr val="tx2">
                    <a:lumMod val="50000"/>
                  </a:schemeClr>
                </a:solidFill>
              </a:rPr>
              <a:t>Mendjli</a:t>
            </a:r>
            <a:r>
              <a:rPr lang="fr-FR" sz="3100" b="1" dirty="0" smtClean="0">
                <a:solidFill>
                  <a:schemeClr val="tx2">
                    <a:lumMod val="50000"/>
                  </a:schemeClr>
                </a:solidFill>
              </a:rPr>
              <a:t>.</a:t>
            </a:r>
            <a:br>
              <a:rPr lang="fr-FR" sz="3100" b="1" dirty="0" smtClean="0">
                <a:solidFill>
                  <a:schemeClr val="tx2">
                    <a:lumMod val="50000"/>
                  </a:schemeClr>
                </a:solidFill>
              </a:rPr>
            </a:br>
            <a:r>
              <a:rPr lang="fr-FR" sz="3200" b="1" dirty="0">
                <a:solidFill>
                  <a:schemeClr val="tx2">
                    <a:lumMod val="50000"/>
                  </a:schemeClr>
                </a:solidFill>
              </a:rPr>
              <a:t>En Décembre 1990 les autorités de la ville nouvelle de Constantine ont demandé au bureau d’études URBACO d’engager les études de la V. Nouvelle  </a:t>
            </a:r>
            <a:r>
              <a:rPr lang="fr-FR" sz="3200" b="1" dirty="0" err="1">
                <a:solidFill>
                  <a:schemeClr val="tx2">
                    <a:lumMod val="50000"/>
                  </a:schemeClr>
                </a:solidFill>
              </a:rPr>
              <a:t>A.Mendjli</a:t>
            </a:r>
            <a:r>
              <a:rPr lang="fr-FR" sz="3200" b="1" dirty="0">
                <a:solidFill>
                  <a:schemeClr val="tx2">
                    <a:lumMod val="50000"/>
                  </a:schemeClr>
                </a:solidFill>
              </a:rPr>
              <a:t>.</a:t>
            </a:r>
            <a:r>
              <a:rPr lang="fr-FR" sz="2800" b="1" dirty="0">
                <a:solidFill>
                  <a:schemeClr val="tx2">
                    <a:lumMod val="50000"/>
                  </a:schemeClr>
                </a:solidFill>
              </a:rPr>
              <a:t/>
            </a:r>
            <a:br>
              <a:rPr lang="fr-FR" sz="2800" b="1" dirty="0">
                <a:solidFill>
                  <a:schemeClr val="tx2">
                    <a:lumMod val="50000"/>
                  </a:schemeClr>
                </a:solidFill>
              </a:rPr>
            </a:br>
            <a:r>
              <a:rPr lang="fr-FR" sz="3100" b="1" dirty="0" smtClean="0">
                <a:solidFill>
                  <a:schemeClr val="tx2">
                    <a:lumMod val="50000"/>
                  </a:schemeClr>
                </a:solidFill>
              </a:rPr>
              <a:t/>
            </a:r>
            <a:br>
              <a:rPr lang="fr-FR" sz="3100" b="1" dirty="0" smtClean="0">
                <a:solidFill>
                  <a:schemeClr val="tx2">
                    <a:lumMod val="50000"/>
                  </a:schemeClr>
                </a:solidFill>
              </a:rPr>
            </a:br>
            <a:r>
              <a:rPr lang="fr-FR" b="1" dirty="0" smtClean="0">
                <a:solidFill>
                  <a:schemeClr val="tx2">
                    <a:lumMod val="50000"/>
                  </a:schemeClr>
                </a:solidFill>
              </a:rPr>
              <a:t> </a:t>
            </a:r>
            <a:br>
              <a:rPr lang="fr-FR" b="1" dirty="0" smtClean="0">
                <a:solidFill>
                  <a:schemeClr val="tx2">
                    <a:lumMod val="50000"/>
                  </a:schemeClr>
                </a:solidFill>
              </a:rPr>
            </a:br>
            <a:endParaRPr lang="fr-FR" b="1" dirty="0">
              <a:solidFill>
                <a:schemeClr val="tx2">
                  <a:lumMod val="50000"/>
                </a:schemeClr>
              </a:solidFill>
            </a:endParaRPr>
          </a:p>
        </p:txBody>
      </p:sp>
      <p:sp>
        <p:nvSpPr>
          <p:cNvPr id="2" name="Rectangle 1"/>
          <p:cNvSpPr/>
          <p:nvPr/>
        </p:nvSpPr>
        <p:spPr>
          <a:xfrm>
            <a:off x="899592" y="5085184"/>
            <a:ext cx="7200800" cy="523220"/>
          </a:xfrm>
          <a:prstGeom prst="rect">
            <a:avLst/>
          </a:prstGeom>
        </p:spPr>
        <p:txBody>
          <a:bodyPr wrap="square">
            <a:spAutoFit/>
          </a:bodyPr>
          <a:lstStyle/>
          <a:p>
            <a:pPr algn="r"/>
            <a:r>
              <a:rPr lang="fr-FR" sz="2800" kern="10" dirty="0">
                <a:ln w="12700">
                  <a:solidFill>
                    <a:srgbClr val="B2B2B2"/>
                  </a:solidFill>
                  <a:round/>
                  <a:headEnd/>
                  <a:tailEnd/>
                </a:ln>
                <a:solidFill>
                  <a:schemeClr val="accent2">
                    <a:lumMod val="50000"/>
                  </a:schemeClr>
                </a:solidFill>
                <a:effectLst>
                  <a:outerShdw dist="35921" dir="2700000" sy="50000" rotWithShape="0">
                    <a:srgbClr val="875B0D">
                      <a:alpha val="70000"/>
                    </a:srgbClr>
                  </a:outerShdw>
                </a:effectLst>
                <a:latin typeface="Arial Black"/>
              </a:rPr>
              <a:t>LA SITUATION GEOGRAPHIQUE</a:t>
            </a:r>
          </a:p>
        </p:txBody>
      </p:sp>
    </p:spTree>
    <p:extLst>
      <p:ext uri="{BB962C8B-B14F-4D97-AF65-F5344CB8AC3E}">
        <p14:creationId xmlns:p14="http://schemas.microsoft.com/office/powerpoint/2010/main" xmlns="" val="346332058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texte 2"/>
          <p:cNvSpPr>
            <a:spLocks noGrp="1"/>
          </p:cNvSpPr>
          <p:nvPr>
            <p:ph type="body" idx="1"/>
          </p:nvPr>
        </p:nvSpPr>
        <p:spPr/>
        <p:txBody>
          <a:bodyPr/>
          <a:lstStyle/>
          <a:p>
            <a:endParaRPr lang="fr-FR"/>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l="13923" t="2877" r="13728" b="3874"/>
          <a:stretch/>
        </p:blipFill>
        <p:spPr bwMode="auto">
          <a:xfrm>
            <a:off x="135772" y="1340768"/>
            <a:ext cx="9008228" cy="5400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 name="Picture 3" descr="I:\Nouveau dossier\20140511_154445.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05724" y="86868"/>
            <a:ext cx="2186150" cy="1655396"/>
          </a:xfrm>
          <a:prstGeom prst="rect">
            <a:avLst/>
          </a:prstGeom>
          <a:noFill/>
          <a:extLst>
            <a:ext uri="{909E8E84-426E-40DD-AFC4-6F175D3DCCD1}">
              <a14:hiddenFill xmlns:a14="http://schemas.microsoft.com/office/drawing/2010/main" xmlns="">
                <a:solidFill>
                  <a:srgbClr val="FFFFFF"/>
                </a:solidFill>
              </a14:hiddenFill>
            </a:ext>
          </a:extLst>
        </p:spPr>
      </p:pic>
      <p:pic>
        <p:nvPicPr>
          <p:cNvPr id="2051" name="Picture 3" descr="I:\Nouveau dossier\20140511_154536.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660232" y="122779"/>
            <a:ext cx="1901807" cy="1506021"/>
          </a:xfrm>
          <a:prstGeom prst="rect">
            <a:avLst/>
          </a:prstGeom>
          <a:noFill/>
          <a:extLst>
            <a:ext uri="{909E8E84-426E-40DD-AFC4-6F175D3DCCD1}">
              <a14:hiddenFill xmlns:a14="http://schemas.microsoft.com/office/drawing/2010/main" xmlns="">
                <a:solidFill>
                  <a:srgbClr val="FFFFFF"/>
                </a:solidFill>
              </a14:hiddenFill>
            </a:ext>
          </a:extLst>
        </p:spPr>
      </p:pic>
      <p:pic>
        <p:nvPicPr>
          <p:cNvPr id="2052" name="Picture 4" descr="I:\Nouveau dossier\20140511_155539.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392469" y="220715"/>
            <a:ext cx="2047764" cy="1535823"/>
          </a:xfrm>
          <a:prstGeom prst="rect">
            <a:avLst/>
          </a:prstGeom>
          <a:noFill/>
          <a:extLst>
            <a:ext uri="{909E8E84-426E-40DD-AFC4-6F175D3DCCD1}">
              <a14:hiddenFill xmlns:a14="http://schemas.microsoft.com/office/drawing/2010/main" xmlns="">
                <a:solidFill>
                  <a:srgbClr val="FFFFFF"/>
                </a:solidFill>
              </a14:hiddenFill>
            </a:ext>
          </a:extLst>
        </p:spPr>
      </p:pic>
      <p:pic>
        <p:nvPicPr>
          <p:cNvPr id="2053" name="Picture 5" descr="E:\الثالثة GVU\gestion des villes\uv 7\At\Photo2198.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339752" y="5337212"/>
            <a:ext cx="2016224" cy="1404156"/>
          </a:xfrm>
          <a:prstGeom prst="rect">
            <a:avLst/>
          </a:prstGeom>
          <a:noFill/>
          <a:extLst>
            <a:ext uri="{909E8E84-426E-40DD-AFC4-6F175D3DCCD1}">
              <a14:hiddenFill xmlns:a14="http://schemas.microsoft.com/office/drawing/2010/main" xmlns="">
                <a:solidFill>
                  <a:srgbClr val="FFFFFF"/>
                </a:solidFill>
              </a14:hiddenFill>
            </a:ext>
          </a:extLst>
        </p:spPr>
      </p:pic>
      <p:pic>
        <p:nvPicPr>
          <p:cNvPr id="2054" name="Picture 6" descr="E:\الثالثة GVU\gestion des villes\uv 7\At\Photo2257.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248939" y="2315427"/>
            <a:ext cx="1364555" cy="1171603"/>
          </a:xfrm>
          <a:prstGeom prst="rect">
            <a:avLst/>
          </a:prstGeom>
          <a:noFill/>
          <a:extLst>
            <a:ext uri="{909E8E84-426E-40DD-AFC4-6F175D3DCCD1}">
              <a14:hiddenFill xmlns:a14="http://schemas.microsoft.com/office/drawing/2010/main" xmlns="">
                <a:solidFill>
                  <a:srgbClr val="FFFFFF"/>
                </a:solidFill>
              </a14:hiddenFill>
            </a:ext>
          </a:extLst>
        </p:spPr>
      </p:pic>
      <p:sp>
        <p:nvSpPr>
          <p:cNvPr id="4" name="Flèche vers le haut 3"/>
          <p:cNvSpPr/>
          <p:nvPr/>
        </p:nvSpPr>
        <p:spPr>
          <a:xfrm>
            <a:off x="3033911" y="4041068"/>
            <a:ext cx="142039" cy="1533319"/>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Flèche vers le bas 5"/>
          <p:cNvSpPr/>
          <p:nvPr/>
        </p:nvSpPr>
        <p:spPr>
          <a:xfrm>
            <a:off x="1331640" y="1124744"/>
            <a:ext cx="144016" cy="100811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Flèche vers le haut 7"/>
          <p:cNvSpPr/>
          <p:nvPr/>
        </p:nvSpPr>
        <p:spPr>
          <a:xfrm rot="13356294">
            <a:off x="3316846" y="1392079"/>
            <a:ext cx="127020" cy="146786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Flèche gauche 8"/>
          <p:cNvSpPr/>
          <p:nvPr/>
        </p:nvSpPr>
        <p:spPr>
          <a:xfrm rot="10800000">
            <a:off x="971600" y="2830361"/>
            <a:ext cx="681268" cy="24231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055" name="Picture 7" descr="E:\الثالثة GVU\gestion des villes\uv 7\At\Photo2254.jp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4401749" y="5085184"/>
            <a:ext cx="2208245" cy="1656184"/>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Flèche gauche 9"/>
          <p:cNvSpPr/>
          <p:nvPr/>
        </p:nvSpPr>
        <p:spPr>
          <a:xfrm rot="5400000">
            <a:off x="3733173" y="4373186"/>
            <a:ext cx="1813425" cy="25124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056" name="Picture 8" descr="E:\الثالثة GVU\gestion des villes\uv 7\At\Photo2288.jp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127161" y="5574387"/>
            <a:ext cx="1688877" cy="1508791"/>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Flèche gauche 10"/>
          <p:cNvSpPr/>
          <p:nvPr/>
        </p:nvSpPr>
        <p:spPr>
          <a:xfrm rot="17789054">
            <a:off x="5881493" y="2110503"/>
            <a:ext cx="2047302" cy="202621"/>
          </a:xfrm>
          <a:prstGeom prst="leftArrow">
            <a:avLst>
              <a:gd name="adj1" fmla="val 50000"/>
              <a:gd name="adj2" fmla="val 7015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Flèche gauche 11"/>
          <p:cNvSpPr/>
          <p:nvPr/>
        </p:nvSpPr>
        <p:spPr>
          <a:xfrm rot="7374273">
            <a:off x="-235863" y="4741635"/>
            <a:ext cx="1883172" cy="132183"/>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0" name="Image 19"/>
          <p:cNvPicPr>
            <a:picLocks noChangeAspect="1"/>
          </p:cNvPicPr>
          <p:nvPr/>
        </p:nvPicPr>
        <p:blipFill rotWithShape="1">
          <a:blip r:embed="rId10" cstate="print">
            <a:extLst>
              <a:ext uri="{28A0092B-C50C-407E-A947-70E740481C1C}">
                <a14:useLocalDpi xmlns:a14="http://schemas.microsoft.com/office/drawing/2010/main" xmlns="" val="0"/>
              </a:ext>
            </a:extLst>
          </a:blip>
          <a:srcRect r="19552" b="38023"/>
          <a:stretch/>
        </p:blipFill>
        <p:spPr>
          <a:xfrm>
            <a:off x="7164288" y="3099488"/>
            <a:ext cx="2125733" cy="1725642"/>
          </a:xfrm>
          <a:prstGeom prst="rect">
            <a:avLst/>
          </a:prstGeom>
        </p:spPr>
      </p:pic>
      <p:sp>
        <p:nvSpPr>
          <p:cNvPr id="13" name="Flèche gauche 12"/>
          <p:cNvSpPr/>
          <p:nvPr/>
        </p:nvSpPr>
        <p:spPr>
          <a:xfrm>
            <a:off x="4894820" y="3919910"/>
            <a:ext cx="2269468" cy="24231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xmlns="" val="385331628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36473" y="3244334"/>
            <a:ext cx="2024465" cy="369332"/>
          </a:xfrm>
          <a:prstGeom prst="rect">
            <a:avLst/>
          </a:prstGeom>
        </p:spPr>
        <p:txBody>
          <a:bodyPr wrap="none">
            <a:spAutoFit/>
          </a:bodyPr>
          <a:lstStyle/>
          <a:p>
            <a:pPr fontAlgn="t"/>
            <a:r>
              <a:rPr lang="fr-FR" u="sng" dirty="0" smtClean="0"/>
              <a:t>SE </a:t>
            </a:r>
            <a:r>
              <a:rPr lang="fr-FR" u="sng" dirty="0" smtClean="0"/>
              <a:t>FORMER     </a:t>
            </a:r>
            <a:r>
              <a:rPr lang="ar-DZ" u="sng" dirty="0" smtClean="0"/>
              <a:t>يتكون </a:t>
            </a:r>
            <a:endParaRPr lang="fr-FR" u="sng" dirty="0"/>
          </a:p>
        </p:txBody>
      </p:sp>
    </p:spTree>
    <p:extLst>
      <p:ext uri="{BB962C8B-B14F-4D97-AF65-F5344CB8AC3E}">
        <p14:creationId xmlns:p14="http://schemas.microsoft.com/office/powerpoint/2010/main" xmlns="" val="13796142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3" name="Image 2"/>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476672"/>
            <a:ext cx="9144000" cy="6048672"/>
          </a:xfrm>
          <a:prstGeom prst="rect">
            <a:avLst/>
          </a:prstGeom>
        </p:spPr>
      </p:pic>
    </p:spTree>
    <p:extLst>
      <p:ext uri="{BB962C8B-B14F-4D97-AF65-F5344CB8AC3E}">
        <p14:creationId xmlns:p14="http://schemas.microsoft.com/office/powerpoint/2010/main" xmlns="" val="132651006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80528" y="2852936"/>
            <a:ext cx="9144000" cy="453650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Titre 2"/>
          <p:cNvSpPr>
            <a:spLocks noGrp="1"/>
          </p:cNvSpPr>
          <p:nvPr>
            <p:ph type="title"/>
          </p:nvPr>
        </p:nvSpPr>
        <p:spPr/>
        <p:txBody>
          <a:bodyPr/>
          <a:lstStyle/>
          <a:p>
            <a:endParaRPr lang="fr-FR"/>
          </a:p>
        </p:txBody>
      </p:sp>
    </p:spTree>
    <p:extLst>
      <p:ext uri="{BB962C8B-B14F-4D97-AF65-F5344CB8AC3E}">
        <p14:creationId xmlns:p14="http://schemas.microsoft.com/office/powerpoint/2010/main" xmlns="" val="35542072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980728"/>
            <a:ext cx="8229600" cy="936104"/>
          </a:xfrm>
          <a:noFill/>
        </p:spPr>
        <p:txBody>
          <a:bodyPr>
            <a:noAutofit/>
          </a:bodyPr>
          <a:lstStyle/>
          <a:p>
            <a:r>
              <a:rPr lang="fr-FR" sz="3200" i="1" dirty="0"/>
              <a:t>La ville nouvelle est situe à 15 KM à vol d’oiseau au sud de Constantine , l’imitée par El </a:t>
            </a:r>
            <a:r>
              <a:rPr lang="fr-FR" sz="3200" i="1" dirty="0" err="1"/>
              <a:t>khroub</a:t>
            </a:r>
            <a:r>
              <a:rPr lang="fr-FR" sz="3200" i="1" dirty="0"/>
              <a:t>  à l’Est est à l’Ouest par Ain s’</a:t>
            </a:r>
            <a:r>
              <a:rPr lang="fr-FR" sz="3200" i="1" dirty="0" err="1"/>
              <a:t>mara</a:t>
            </a:r>
            <a:r>
              <a:rPr lang="fr-FR" sz="3200" i="1" dirty="0"/>
              <a:t>  et au sud de la ville  N  par  </a:t>
            </a:r>
            <a:r>
              <a:rPr lang="fr-FR" sz="3200" i="1" dirty="0" err="1"/>
              <a:t>Guetar</a:t>
            </a:r>
            <a:r>
              <a:rPr lang="fr-FR" sz="3200" i="1" dirty="0"/>
              <a:t> el Aiche</a:t>
            </a:r>
            <a:endParaRPr lang="fr-FR" sz="3200" dirty="0"/>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a:xfrm>
            <a:off x="1" y="2492897"/>
            <a:ext cx="6660232" cy="4365104"/>
          </a:xfrm>
          <a:prstGeom prst="rect">
            <a:avLst/>
          </a:prstGeom>
        </p:spPr>
      </p:pic>
      <p:pic>
        <p:nvPicPr>
          <p:cNvPr id="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a:xfrm>
            <a:off x="179512" y="2504770"/>
            <a:ext cx="6606918" cy="4303869"/>
          </a:xfrm>
          <a:prstGeom prst="rect">
            <a:avLst/>
          </a:prstGeom>
        </p:spPr>
      </p:pic>
      <p:sp>
        <p:nvSpPr>
          <p:cNvPr id="5" name="Oval 9"/>
          <p:cNvSpPr>
            <a:spLocks noChangeArrowheads="1"/>
          </p:cNvSpPr>
          <p:nvPr/>
        </p:nvSpPr>
        <p:spPr bwMode="auto">
          <a:xfrm>
            <a:off x="3576713" y="4149081"/>
            <a:ext cx="940056" cy="495750"/>
          </a:xfrm>
          <a:prstGeom prst="ellipse">
            <a:avLst/>
          </a:prstGeom>
          <a:solidFill>
            <a:srgbClr val="A50021"/>
          </a:solidFill>
          <a:ln w="9525" algn="ctr">
            <a:solidFill>
              <a:schemeClr val="tx1"/>
            </a:solidFill>
            <a:round/>
            <a:headEnd/>
            <a:tailEnd/>
          </a:ln>
        </p:spPr>
        <p:txBody>
          <a:bodyPr wrap="none" anchor="ctr"/>
          <a:lstStyle/>
          <a:p>
            <a:pPr algn="ctr" eaLnBrk="1" hangingPunct="1"/>
            <a:endParaRPr lang="fr-FR"/>
          </a:p>
        </p:txBody>
      </p:sp>
      <p:sp>
        <p:nvSpPr>
          <p:cNvPr id="6" name="Oval 5"/>
          <p:cNvSpPr>
            <a:spLocks noChangeArrowheads="1"/>
          </p:cNvSpPr>
          <p:nvPr/>
        </p:nvSpPr>
        <p:spPr bwMode="auto">
          <a:xfrm>
            <a:off x="2944075" y="5556954"/>
            <a:ext cx="602310" cy="193037"/>
          </a:xfrm>
          <a:prstGeom prst="ellipse">
            <a:avLst/>
          </a:prstGeom>
          <a:solidFill>
            <a:srgbClr val="FF33CC"/>
          </a:solidFill>
          <a:ln w="9525" algn="ctr">
            <a:solidFill>
              <a:srgbClr val="FF33CC"/>
            </a:solidFill>
            <a:round/>
            <a:headEnd/>
            <a:tailEnd/>
          </a:ln>
        </p:spPr>
        <p:txBody>
          <a:bodyPr wrap="none" anchor="ctr"/>
          <a:lstStyle/>
          <a:p>
            <a:pPr algn="ctr" eaLnBrk="1" hangingPunct="1"/>
            <a:endParaRPr lang="fr-FR"/>
          </a:p>
        </p:txBody>
      </p:sp>
      <p:sp>
        <p:nvSpPr>
          <p:cNvPr id="7" name="Oval 7"/>
          <p:cNvSpPr>
            <a:spLocks noChangeArrowheads="1"/>
          </p:cNvSpPr>
          <p:nvPr/>
        </p:nvSpPr>
        <p:spPr bwMode="auto">
          <a:xfrm>
            <a:off x="2051720" y="5271202"/>
            <a:ext cx="594934" cy="181764"/>
          </a:xfrm>
          <a:prstGeom prst="ellipse">
            <a:avLst/>
          </a:prstGeom>
          <a:solidFill>
            <a:srgbClr val="D7D44C"/>
          </a:solidFill>
          <a:ln w="9525" algn="ctr">
            <a:solidFill>
              <a:schemeClr val="tx1"/>
            </a:solidFill>
            <a:round/>
            <a:headEnd/>
            <a:tailEnd/>
          </a:ln>
        </p:spPr>
        <p:txBody>
          <a:bodyPr wrap="none" anchor="ctr"/>
          <a:lstStyle/>
          <a:p>
            <a:pPr algn="ctr" eaLnBrk="1" hangingPunct="1"/>
            <a:endParaRPr lang="fr-FR"/>
          </a:p>
        </p:txBody>
      </p:sp>
      <p:sp>
        <p:nvSpPr>
          <p:cNvPr id="8" name="Oval 6"/>
          <p:cNvSpPr>
            <a:spLocks noChangeArrowheads="1"/>
          </p:cNvSpPr>
          <p:nvPr/>
        </p:nvSpPr>
        <p:spPr bwMode="auto">
          <a:xfrm>
            <a:off x="4932040" y="5157527"/>
            <a:ext cx="792709" cy="227350"/>
          </a:xfrm>
          <a:prstGeom prst="ellipse">
            <a:avLst/>
          </a:prstGeom>
          <a:solidFill>
            <a:srgbClr val="CC66FF"/>
          </a:solidFill>
          <a:ln w="9525" algn="ctr">
            <a:solidFill>
              <a:schemeClr val="tx1"/>
            </a:solidFill>
            <a:round/>
            <a:headEnd/>
            <a:tailEnd/>
          </a:ln>
        </p:spPr>
        <p:txBody>
          <a:bodyPr wrap="none" anchor="ctr"/>
          <a:lstStyle/>
          <a:p>
            <a:pPr algn="ctr" eaLnBrk="1" hangingPunct="1"/>
            <a:endParaRPr lang="fr-FR"/>
          </a:p>
        </p:txBody>
      </p:sp>
      <p:sp>
        <p:nvSpPr>
          <p:cNvPr id="9" name="Oval 8"/>
          <p:cNvSpPr>
            <a:spLocks noChangeArrowheads="1"/>
          </p:cNvSpPr>
          <p:nvPr/>
        </p:nvSpPr>
        <p:spPr bwMode="auto">
          <a:xfrm>
            <a:off x="2646655" y="6237312"/>
            <a:ext cx="1204620" cy="287313"/>
          </a:xfrm>
          <a:prstGeom prst="ellipse">
            <a:avLst/>
          </a:prstGeom>
          <a:solidFill>
            <a:schemeClr val="bg1"/>
          </a:solidFill>
          <a:ln w="9525" algn="ctr">
            <a:solidFill>
              <a:schemeClr val="tx1"/>
            </a:solidFill>
            <a:round/>
            <a:headEnd/>
            <a:tailEnd/>
          </a:ln>
        </p:spPr>
        <p:txBody>
          <a:bodyPr wrap="none" anchor="ctr"/>
          <a:lstStyle/>
          <a:p>
            <a:pPr algn="ctr" eaLnBrk="1" hangingPunct="1"/>
            <a:endParaRPr lang="fr-FR"/>
          </a:p>
        </p:txBody>
      </p:sp>
      <p:sp>
        <p:nvSpPr>
          <p:cNvPr id="10" name="Oval 10"/>
          <p:cNvSpPr>
            <a:spLocks noChangeArrowheads="1"/>
          </p:cNvSpPr>
          <p:nvPr/>
        </p:nvSpPr>
        <p:spPr bwMode="auto">
          <a:xfrm>
            <a:off x="6786430" y="4675449"/>
            <a:ext cx="755940" cy="446893"/>
          </a:xfrm>
          <a:prstGeom prst="ellipse">
            <a:avLst/>
          </a:prstGeom>
          <a:solidFill>
            <a:srgbClr val="A50021"/>
          </a:solidFill>
          <a:ln w="9525" algn="ctr">
            <a:solidFill>
              <a:schemeClr val="tx1"/>
            </a:solidFill>
            <a:round/>
            <a:headEnd/>
            <a:tailEnd/>
          </a:ln>
        </p:spPr>
        <p:txBody>
          <a:bodyPr wrap="none" anchor="ctr"/>
          <a:lstStyle/>
          <a:p>
            <a:pPr algn="ctr"/>
            <a:endParaRPr lang="fr-FR" dirty="0"/>
          </a:p>
        </p:txBody>
      </p:sp>
      <p:sp>
        <p:nvSpPr>
          <p:cNvPr id="11" name="Oval 11"/>
          <p:cNvSpPr>
            <a:spLocks noChangeArrowheads="1"/>
          </p:cNvSpPr>
          <p:nvPr/>
        </p:nvSpPr>
        <p:spPr bwMode="auto">
          <a:xfrm>
            <a:off x="6804472" y="5252460"/>
            <a:ext cx="719856" cy="401012"/>
          </a:xfrm>
          <a:prstGeom prst="ellipse">
            <a:avLst/>
          </a:prstGeom>
          <a:solidFill>
            <a:srgbClr val="FF33CC"/>
          </a:solidFill>
          <a:ln w="9525" algn="ctr">
            <a:solidFill>
              <a:schemeClr val="tx1"/>
            </a:solidFill>
            <a:round/>
            <a:headEnd/>
            <a:tailEnd/>
          </a:ln>
        </p:spPr>
        <p:txBody>
          <a:bodyPr wrap="none" anchor="ctr"/>
          <a:lstStyle/>
          <a:p>
            <a:pPr algn="ctr" eaLnBrk="1" hangingPunct="1"/>
            <a:endParaRPr lang="fr-FR"/>
          </a:p>
        </p:txBody>
      </p:sp>
      <p:sp>
        <p:nvSpPr>
          <p:cNvPr id="12" name="Oval 12"/>
          <p:cNvSpPr>
            <a:spLocks noChangeArrowheads="1"/>
          </p:cNvSpPr>
          <p:nvPr/>
        </p:nvSpPr>
        <p:spPr bwMode="auto">
          <a:xfrm>
            <a:off x="6808327" y="5867522"/>
            <a:ext cx="791864" cy="358775"/>
          </a:xfrm>
          <a:prstGeom prst="ellipse">
            <a:avLst/>
          </a:prstGeom>
          <a:solidFill>
            <a:srgbClr val="D7D44C"/>
          </a:solidFill>
          <a:ln w="9525" algn="ctr">
            <a:solidFill>
              <a:schemeClr val="tx1"/>
            </a:solidFill>
            <a:round/>
            <a:headEnd/>
            <a:tailEnd/>
          </a:ln>
        </p:spPr>
        <p:txBody>
          <a:bodyPr wrap="none" anchor="ctr"/>
          <a:lstStyle/>
          <a:p>
            <a:pPr algn="ctr" eaLnBrk="1" hangingPunct="1"/>
            <a:endParaRPr lang="fr-FR"/>
          </a:p>
        </p:txBody>
      </p:sp>
      <p:sp>
        <p:nvSpPr>
          <p:cNvPr id="13" name="Oval 13"/>
          <p:cNvSpPr>
            <a:spLocks noChangeArrowheads="1"/>
          </p:cNvSpPr>
          <p:nvPr/>
        </p:nvSpPr>
        <p:spPr bwMode="auto">
          <a:xfrm>
            <a:off x="6768388" y="6319734"/>
            <a:ext cx="869573" cy="477032"/>
          </a:xfrm>
          <a:prstGeom prst="ellipse">
            <a:avLst/>
          </a:prstGeom>
          <a:solidFill>
            <a:schemeClr val="bg2"/>
          </a:solidFill>
          <a:ln w="9525" algn="ctr">
            <a:solidFill>
              <a:schemeClr val="tx1"/>
            </a:solidFill>
            <a:round/>
            <a:headEnd/>
            <a:tailEnd/>
          </a:ln>
        </p:spPr>
        <p:txBody>
          <a:bodyPr wrap="none" anchor="ctr"/>
          <a:lstStyle/>
          <a:p>
            <a:pPr algn="ctr" eaLnBrk="1" hangingPunct="1"/>
            <a:endParaRPr lang="fr-FR"/>
          </a:p>
        </p:txBody>
      </p:sp>
      <p:sp>
        <p:nvSpPr>
          <p:cNvPr id="14" name="Rectangle 13"/>
          <p:cNvSpPr/>
          <p:nvPr/>
        </p:nvSpPr>
        <p:spPr>
          <a:xfrm>
            <a:off x="7518447" y="4656705"/>
            <a:ext cx="1754391" cy="369332"/>
          </a:xfrm>
          <a:prstGeom prst="rect">
            <a:avLst/>
          </a:prstGeom>
        </p:spPr>
        <p:txBody>
          <a:bodyPr wrap="none">
            <a:spAutoFit/>
          </a:bodyPr>
          <a:lstStyle/>
          <a:p>
            <a:r>
              <a:rPr lang="fr-FR" b="1" dirty="0">
                <a:solidFill>
                  <a:srgbClr val="C0504D"/>
                </a:solidFill>
              </a:rPr>
              <a:t>CONSTANTIONE</a:t>
            </a:r>
            <a:r>
              <a:rPr lang="fr-FR" b="1" dirty="0">
                <a:solidFill>
                  <a:prstClr val="black"/>
                </a:solidFill>
              </a:rPr>
              <a:t> </a:t>
            </a:r>
            <a:endParaRPr lang="fr-FR" b="1" dirty="0"/>
          </a:p>
        </p:txBody>
      </p:sp>
      <p:sp>
        <p:nvSpPr>
          <p:cNvPr id="15" name="Rectangle 14"/>
          <p:cNvSpPr/>
          <p:nvPr/>
        </p:nvSpPr>
        <p:spPr>
          <a:xfrm>
            <a:off x="3760720" y="3244334"/>
            <a:ext cx="1622559" cy="369332"/>
          </a:xfrm>
          <a:prstGeom prst="rect">
            <a:avLst/>
          </a:prstGeom>
        </p:spPr>
        <p:txBody>
          <a:bodyPr wrap="none">
            <a:spAutoFit/>
          </a:bodyPr>
          <a:lstStyle/>
          <a:p>
            <a:pPr algn="ctr">
              <a:spcBef>
                <a:spcPct val="30000"/>
              </a:spcBef>
            </a:pPr>
            <a:r>
              <a:rPr lang="fr-FR" dirty="0">
                <a:solidFill>
                  <a:schemeClr val="accent2"/>
                </a:solidFill>
              </a:rPr>
              <a:t>VILLE NOUVELL</a:t>
            </a:r>
          </a:p>
        </p:txBody>
      </p:sp>
      <p:sp>
        <p:nvSpPr>
          <p:cNvPr id="16" name="Rectangle 15"/>
          <p:cNvSpPr/>
          <p:nvPr/>
        </p:nvSpPr>
        <p:spPr>
          <a:xfrm>
            <a:off x="7600191" y="5187622"/>
            <a:ext cx="1622559" cy="369332"/>
          </a:xfrm>
          <a:prstGeom prst="rect">
            <a:avLst/>
          </a:prstGeom>
        </p:spPr>
        <p:txBody>
          <a:bodyPr wrap="none">
            <a:spAutoFit/>
          </a:bodyPr>
          <a:lstStyle/>
          <a:p>
            <a:pPr algn="ctr">
              <a:spcBef>
                <a:spcPct val="30000"/>
              </a:spcBef>
            </a:pPr>
            <a:r>
              <a:rPr lang="fr-FR" dirty="0">
                <a:solidFill>
                  <a:schemeClr val="accent2"/>
                </a:solidFill>
              </a:rPr>
              <a:t>VILLE NOUVELL</a:t>
            </a:r>
          </a:p>
        </p:txBody>
      </p:sp>
      <p:sp>
        <p:nvSpPr>
          <p:cNvPr id="17" name="Rectangle 16"/>
          <p:cNvSpPr/>
          <p:nvPr/>
        </p:nvSpPr>
        <p:spPr>
          <a:xfrm>
            <a:off x="7637961" y="5725398"/>
            <a:ext cx="1271502" cy="369332"/>
          </a:xfrm>
          <a:prstGeom prst="rect">
            <a:avLst/>
          </a:prstGeom>
        </p:spPr>
        <p:txBody>
          <a:bodyPr wrap="none">
            <a:spAutoFit/>
          </a:bodyPr>
          <a:lstStyle/>
          <a:p>
            <a:pPr algn="ctr">
              <a:spcBef>
                <a:spcPct val="30000"/>
              </a:spcBef>
            </a:pPr>
            <a:r>
              <a:rPr lang="fr-FR" dirty="0">
                <a:solidFill>
                  <a:schemeClr val="accent2"/>
                </a:solidFill>
              </a:rPr>
              <a:t>AIN SMARA</a:t>
            </a:r>
          </a:p>
        </p:txBody>
      </p:sp>
      <p:sp>
        <p:nvSpPr>
          <p:cNvPr id="18" name="Rectangle 17"/>
          <p:cNvSpPr/>
          <p:nvPr/>
        </p:nvSpPr>
        <p:spPr>
          <a:xfrm>
            <a:off x="7566508" y="6319734"/>
            <a:ext cx="1849801" cy="369332"/>
          </a:xfrm>
          <a:prstGeom prst="rect">
            <a:avLst/>
          </a:prstGeom>
        </p:spPr>
        <p:txBody>
          <a:bodyPr wrap="none">
            <a:spAutoFit/>
          </a:bodyPr>
          <a:lstStyle/>
          <a:p>
            <a:pPr algn="ctr">
              <a:spcBef>
                <a:spcPct val="30000"/>
              </a:spcBef>
            </a:pPr>
            <a:r>
              <a:rPr lang="fr-FR" dirty="0">
                <a:solidFill>
                  <a:schemeClr val="accent2"/>
                </a:solidFill>
              </a:rPr>
              <a:t>GUETARA EL AICH</a:t>
            </a:r>
          </a:p>
        </p:txBody>
      </p:sp>
    </p:spTree>
    <p:extLst>
      <p:ext uri="{BB962C8B-B14F-4D97-AF65-F5344CB8AC3E}">
        <p14:creationId xmlns:p14="http://schemas.microsoft.com/office/powerpoint/2010/main" xmlns="" val="4490319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normAutofit fontScale="90000"/>
          </a:bodyPr>
          <a:lstStyle/>
          <a:p>
            <a:pPr algn="l"/>
            <a:r>
              <a:rPr lang="fr-FR" b="1" dirty="0" smtClean="0">
                <a:solidFill>
                  <a:srgbClr val="FF0000"/>
                </a:solidFill>
              </a:rPr>
              <a:t>Situation de ville nouvelle </a:t>
            </a:r>
            <a:r>
              <a:rPr lang="fr-FR" b="1" dirty="0" err="1" smtClean="0">
                <a:solidFill>
                  <a:srgbClr val="FF0000"/>
                </a:solidFill>
              </a:rPr>
              <a:t>A.Mendjli</a:t>
            </a:r>
            <a:r>
              <a:rPr lang="fr-FR" b="1" dirty="0" smtClean="0">
                <a:solidFill>
                  <a:srgbClr val="FF0000"/>
                </a:solidFill>
              </a:rPr>
              <a:t> :</a:t>
            </a:r>
            <a:br>
              <a:rPr lang="fr-FR" b="1" dirty="0" smtClean="0">
                <a:solidFill>
                  <a:srgbClr val="FF0000"/>
                </a:solidFill>
              </a:rPr>
            </a:br>
            <a:endParaRPr lang="fr-FR" b="1" dirty="0">
              <a:solidFill>
                <a:srgbClr val="FF0000"/>
              </a:solidFill>
            </a:endParaRPr>
          </a:p>
        </p:txBody>
      </p:sp>
      <p:pic>
        <p:nvPicPr>
          <p:cNvPr id="5" name="Image 4" descr="img112"/>
          <p:cNvPicPr/>
          <p:nvPr/>
        </p:nvPicPr>
        <p:blipFill>
          <a:blip r:embed="rId2"/>
          <a:srcRect l="5019" t="13628" r="5019" b="15547"/>
          <a:stretch>
            <a:fillRect/>
          </a:stretch>
        </p:blipFill>
        <p:spPr bwMode="auto">
          <a:xfrm>
            <a:off x="179512" y="1052736"/>
            <a:ext cx="8280920" cy="5400600"/>
          </a:xfrm>
          <a:prstGeom prst="rect">
            <a:avLst/>
          </a:prstGeom>
          <a:noFill/>
          <a:ln w="9525">
            <a:noFill/>
            <a:miter lim="800000"/>
            <a:headEnd/>
            <a:tailEnd/>
          </a:ln>
        </p:spPr>
      </p:pic>
      <p:sp>
        <p:nvSpPr>
          <p:cNvPr id="6" name="Ellipse 5"/>
          <p:cNvSpPr/>
          <p:nvPr/>
        </p:nvSpPr>
        <p:spPr>
          <a:xfrm>
            <a:off x="2494876" y="4507128"/>
            <a:ext cx="1785950" cy="1226127"/>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DZ"/>
          </a:p>
        </p:txBody>
      </p:sp>
      <p:sp>
        <p:nvSpPr>
          <p:cNvPr id="7" name="Rectangle 6"/>
          <p:cNvSpPr/>
          <p:nvPr/>
        </p:nvSpPr>
        <p:spPr>
          <a:xfrm>
            <a:off x="2494876" y="4786322"/>
            <a:ext cx="1714512" cy="830997"/>
          </a:xfrm>
          <a:prstGeom prst="rect">
            <a:avLst/>
          </a:prstGeom>
          <a:noFill/>
        </p:spPr>
        <p:txBody>
          <a:bodyPr wrap="square" lIns="91440" tIns="45720" rIns="91440" bIns="45720">
            <a:spAutoFit/>
          </a:bodyPr>
          <a:lstStyle/>
          <a:p>
            <a:pPr algn="ctr"/>
            <a:r>
              <a:rPr lang="fr-FR" sz="1600" b="1" cap="none" spc="0" dirty="0" smtClean="0">
                <a:ln w="10541" cmpd="sng">
                  <a:solidFill>
                    <a:schemeClr val="accent1">
                      <a:shade val="88000"/>
                      <a:satMod val="110000"/>
                    </a:schemeClr>
                  </a:solidFill>
                  <a:prstDash val="solid"/>
                </a:ln>
                <a:solidFill>
                  <a:schemeClr val="bg1"/>
                </a:solidFill>
                <a:effectLst/>
                <a:cs typeface="Aharoni" pitchFamily="2" charset="-79"/>
              </a:rPr>
              <a:t>VILLE NOUVELLE ALI </a:t>
            </a:r>
          </a:p>
          <a:p>
            <a:pPr algn="ctr"/>
            <a:r>
              <a:rPr lang="fr-FR" sz="1600" b="1" cap="none" spc="0" dirty="0" smtClean="0">
                <a:ln w="10541" cmpd="sng">
                  <a:solidFill>
                    <a:schemeClr val="accent1">
                      <a:shade val="88000"/>
                      <a:satMod val="110000"/>
                    </a:schemeClr>
                  </a:solidFill>
                  <a:prstDash val="solid"/>
                </a:ln>
                <a:solidFill>
                  <a:schemeClr val="bg1"/>
                </a:solidFill>
                <a:effectLst/>
                <a:cs typeface="Aharoni" pitchFamily="2" charset="-79"/>
              </a:rPr>
              <a:t>MENDJELI</a:t>
            </a:r>
            <a:endParaRPr lang="ar-DZ" sz="1600" b="1" cap="none" spc="0" dirty="0">
              <a:ln w="10541" cmpd="sng">
                <a:solidFill>
                  <a:schemeClr val="accent1">
                    <a:shade val="88000"/>
                    <a:satMod val="110000"/>
                  </a:schemeClr>
                </a:solidFill>
                <a:prstDash val="solid"/>
              </a:ln>
              <a:solidFill>
                <a:schemeClr val="bg1"/>
              </a:solidFill>
              <a:effectLst/>
            </a:endParaRPr>
          </a:p>
        </p:txBody>
      </p:sp>
      <p:cxnSp>
        <p:nvCxnSpPr>
          <p:cNvPr id="8" name="Connecteur droit avec flèche 7"/>
          <p:cNvCxnSpPr/>
          <p:nvPr/>
        </p:nvCxnSpPr>
        <p:spPr>
          <a:xfrm rot="5400000">
            <a:off x="3536149" y="3464719"/>
            <a:ext cx="1357322" cy="714380"/>
          </a:xfrm>
          <a:prstGeom prst="straightConnector1">
            <a:avLst/>
          </a:prstGeom>
          <a:ln>
            <a:solidFill>
              <a:srgbClr val="FF0000"/>
            </a:solidFill>
            <a:headEnd type="arrow"/>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xmlns="" val="22608906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404664"/>
            <a:ext cx="9144000" cy="3096344"/>
          </a:xfrm>
        </p:spPr>
        <p:txBody>
          <a:bodyPr>
            <a:normAutofit fontScale="90000"/>
          </a:bodyPr>
          <a:lstStyle/>
          <a:p>
            <a:pPr lvl="0" algn="l"/>
            <a:r>
              <a:rPr lang="fr-FR" b="1" dirty="0" smtClean="0">
                <a:solidFill>
                  <a:srgbClr val="FF0000"/>
                </a:solidFill>
              </a:rPr>
              <a:t>Fiche  </a:t>
            </a:r>
            <a:r>
              <a:rPr lang="fr-FR" b="1" dirty="0" err="1" smtClean="0">
                <a:solidFill>
                  <a:srgbClr val="FF0000"/>
                </a:solidFill>
              </a:rPr>
              <a:t>tequnique</a:t>
            </a:r>
            <a:r>
              <a:rPr lang="fr-FR" dirty="0" smtClean="0"/>
              <a:t>:</a:t>
            </a:r>
            <a:br>
              <a:rPr lang="fr-FR" dirty="0" smtClean="0"/>
            </a:br>
            <a:r>
              <a:rPr lang="fr-FR" sz="3600" dirty="0" smtClean="0"/>
              <a:t>Surface: 1500 h</a:t>
            </a:r>
            <a:br>
              <a:rPr lang="fr-FR" sz="3600" dirty="0" smtClean="0"/>
            </a:br>
            <a:r>
              <a:rPr lang="fr-FR" sz="3600" dirty="0" smtClean="0"/>
              <a:t>nombre d’habitat: 50000 habitat</a:t>
            </a:r>
            <a:br>
              <a:rPr lang="fr-FR" sz="3600" dirty="0" smtClean="0"/>
            </a:br>
            <a:r>
              <a:rPr lang="fr-FR" sz="3600" dirty="0" smtClean="0"/>
              <a:t>nombre de population: </a:t>
            </a:r>
            <a:r>
              <a:rPr lang="fr-FR" sz="3600" b="1" dirty="0" smtClean="0">
                <a:latin typeface="Times New Roman" pitchFamily="18" charset="0"/>
                <a:cs typeface="Times New Roman" pitchFamily="18" charset="0"/>
              </a:rPr>
              <a:t>369510</a:t>
            </a:r>
            <a:r>
              <a:rPr lang="fr-FR" sz="3600" dirty="0" smtClean="0">
                <a:latin typeface="Times New Roman" pitchFamily="18" charset="0"/>
                <a:cs typeface="Times New Roman" pitchFamily="18" charset="0"/>
              </a:rPr>
              <a:t/>
            </a:r>
            <a:br>
              <a:rPr lang="fr-FR" sz="3600" dirty="0" smtClean="0">
                <a:latin typeface="Times New Roman" pitchFamily="18" charset="0"/>
                <a:cs typeface="Times New Roman" pitchFamily="18" charset="0"/>
              </a:rPr>
            </a:br>
            <a:r>
              <a:rPr lang="fr-FR" sz="3600" dirty="0" smtClean="0"/>
              <a:t>nombre de POS :09</a:t>
            </a:r>
            <a:br>
              <a:rPr lang="fr-FR" sz="3600" dirty="0" smtClean="0"/>
            </a:br>
            <a:r>
              <a:rPr lang="fr-FR" sz="3600" dirty="0" smtClean="0"/>
              <a:t>Nombre de Quartier :05</a:t>
            </a:r>
            <a:r>
              <a:rPr lang="fr-FR" sz="2400" dirty="0" smtClean="0"/>
              <a:t/>
            </a:r>
            <a:br>
              <a:rPr lang="fr-FR" sz="2400" dirty="0" smtClean="0"/>
            </a:br>
            <a:r>
              <a:rPr lang="fr-FR" sz="2400" dirty="0" smtClean="0"/>
              <a:t> </a:t>
            </a:r>
            <a:endParaRPr lang="fr-FR" sz="2400" dirty="0"/>
          </a:p>
        </p:txBody>
      </p:sp>
      <p:graphicFrame>
        <p:nvGraphicFramePr>
          <p:cNvPr id="3" name="Group 6"/>
          <p:cNvGraphicFramePr>
            <a:graphicFrameLocks noGrp="1"/>
          </p:cNvGraphicFramePr>
          <p:nvPr>
            <p:extLst>
              <p:ext uri="{D42A27DB-BD31-4B8C-83A1-F6EECF244321}">
                <p14:modId xmlns:p14="http://schemas.microsoft.com/office/powerpoint/2010/main" xmlns="" val="1579395706"/>
              </p:ext>
            </p:extLst>
          </p:nvPr>
        </p:nvGraphicFramePr>
        <p:xfrm>
          <a:off x="571472" y="3747622"/>
          <a:ext cx="6648716" cy="2596982"/>
        </p:xfrm>
        <a:graphic>
          <a:graphicData uri="http://schemas.openxmlformats.org/drawingml/2006/table">
            <a:tbl>
              <a:tblPr/>
              <a:tblGrid>
                <a:gridCol w="1705293"/>
                <a:gridCol w="4943423"/>
              </a:tblGrid>
              <a:tr h="35482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dirty="0" smtClean="0">
                          <a:ln>
                            <a:noFill/>
                          </a:ln>
                          <a:solidFill>
                            <a:schemeClr val="tx2"/>
                          </a:solidFill>
                          <a:effectLst/>
                          <a:latin typeface="Arial Narrow" pitchFamily="34" charset="0"/>
                          <a:ea typeface="Times New Roman" pitchFamily="18" charset="0"/>
                          <a:cs typeface="Tahoma" pitchFamily="34" charset="0"/>
                        </a:rPr>
                        <a:t>Quartiers</a:t>
                      </a:r>
                    </a:p>
                  </a:txBody>
                  <a:tcPr anchor="ctr" horzOverflow="overflow">
                    <a:lnL w="508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508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dirty="0" smtClean="0">
                          <a:ln>
                            <a:noFill/>
                          </a:ln>
                          <a:solidFill>
                            <a:schemeClr val="tx2"/>
                          </a:solidFill>
                          <a:effectLst/>
                          <a:latin typeface="Arial Narrow" pitchFamily="34" charset="0"/>
                          <a:ea typeface="Times New Roman" pitchFamily="18" charset="0"/>
                          <a:cs typeface="Tahoma" pitchFamily="34" charset="0"/>
                        </a:rPr>
                        <a:t>Unités de voisinage</a:t>
                      </a:r>
                    </a:p>
                  </a:txBody>
                  <a:tcPr anchor="ctr" horzOverflow="overflow">
                    <a:lnL w="25400" cap="flat" cmpd="sng" algn="ctr">
                      <a:solidFill>
                        <a:srgbClr val="000000"/>
                      </a:solidFill>
                      <a:prstDash val="solid"/>
                      <a:round/>
                      <a:headEnd type="none" w="med" len="med"/>
                      <a:tailEnd type="none" w="med" len="med"/>
                    </a:lnL>
                    <a:lnR w="50800" cap="flat" cmpd="sng" algn="ctr">
                      <a:solidFill>
                        <a:srgbClr val="000000"/>
                      </a:solidFill>
                      <a:prstDash val="solid"/>
                      <a:round/>
                      <a:headEnd type="none" w="med" len="med"/>
                      <a:tailEnd type="none" w="med" len="med"/>
                    </a:lnR>
                    <a:lnT w="508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43959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smtClean="0">
                          <a:ln>
                            <a:noFill/>
                          </a:ln>
                          <a:solidFill>
                            <a:schemeClr val="tx2"/>
                          </a:solidFill>
                          <a:effectLst/>
                          <a:latin typeface="Arial Narrow" pitchFamily="34" charset="0"/>
                          <a:ea typeface="Times New Roman" pitchFamily="18" charset="0"/>
                          <a:cs typeface="Tahoma" pitchFamily="34" charset="0"/>
                        </a:rPr>
                        <a:t>Quartier  N° 01</a:t>
                      </a:r>
                    </a:p>
                  </a:txBody>
                  <a:tcPr anchor="ctr" horzOverflow="overflow">
                    <a:lnL w="508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smtClean="0">
                          <a:ln>
                            <a:noFill/>
                          </a:ln>
                          <a:solidFill>
                            <a:schemeClr val="tx2"/>
                          </a:solidFill>
                          <a:effectLst/>
                          <a:latin typeface="Arial Narrow" pitchFamily="34" charset="0"/>
                          <a:ea typeface="Times New Roman" pitchFamily="18" charset="0"/>
                          <a:cs typeface="Tahoma" pitchFamily="34" charset="0"/>
                        </a:rPr>
                        <a:t>UV N° 01, 02, 03  et  04</a:t>
                      </a:r>
                    </a:p>
                  </a:txBody>
                  <a:tcPr anchor="ctr" horzOverflow="overflow">
                    <a:lnL w="25400" cap="flat" cmpd="sng" algn="ctr">
                      <a:solidFill>
                        <a:srgbClr val="000000"/>
                      </a:solidFill>
                      <a:prstDash val="solid"/>
                      <a:round/>
                      <a:headEnd type="none" w="med" len="med"/>
                      <a:tailEnd type="none" w="med" len="med"/>
                    </a:lnL>
                    <a:lnR w="508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4409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1" i="0" u="none" strike="noStrike" cap="none" normalizeH="0" baseline="0" dirty="0" smtClean="0">
                          <a:ln>
                            <a:noFill/>
                          </a:ln>
                          <a:solidFill>
                            <a:schemeClr val="tx2"/>
                          </a:solidFill>
                          <a:effectLst/>
                          <a:latin typeface="Arial Narrow" pitchFamily="34" charset="0"/>
                          <a:ea typeface="Times New Roman" pitchFamily="18" charset="0"/>
                          <a:cs typeface="Tahoma" pitchFamily="34" charset="0"/>
                        </a:rPr>
                        <a:t>Quartier  </a:t>
                      </a:r>
                      <a:r>
                        <a:rPr kumimoji="0" lang="fr-FR" sz="2000" b="1" i="0" u="none" strike="noStrike" cap="none" normalizeH="0" baseline="0" dirty="0" smtClean="0">
                          <a:ln>
                            <a:noFill/>
                          </a:ln>
                          <a:solidFill>
                            <a:schemeClr val="tx2"/>
                          </a:solidFill>
                          <a:effectLst/>
                          <a:latin typeface="Arial Narrow" pitchFamily="34" charset="0"/>
                          <a:ea typeface="Times New Roman" pitchFamily="18" charset="0"/>
                          <a:cs typeface="Tahoma" pitchFamily="34" charset="0"/>
                        </a:rPr>
                        <a:t>N° 02</a:t>
                      </a:r>
                    </a:p>
                  </a:txBody>
                  <a:tcPr anchor="ctr" horzOverflow="overflow">
                    <a:lnL w="508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dirty="0" smtClean="0">
                          <a:ln>
                            <a:noFill/>
                          </a:ln>
                          <a:solidFill>
                            <a:schemeClr val="tx2"/>
                          </a:solidFill>
                          <a:effectLst/>
                          <a:latin typeface="Arial Narrow" pitchFamily="34" charset="0"/>
                          <a:ea typeface="Times New Roman" pitchFamily="18" charset="0"/>
                          <a:cs typeface="Tahoma" pitchFamily="34" charset="0"/>
                        </a:rPr>
                        <a:t>UV N° 05, 06, 07  et  08</a:t>
                      </a:r>
                    </a:p>
                  </a:txBody>
                  <a:tcPr anchor="ctr" horzOverflow="overflow">
                    <a:lnL w="25400" cap="flat" cmpd="sng" algn="ctr">
                      <a:solidFill>
                        <a:srgbClr val="000000"/>
                      </a:solidFill>
                      <a:prstDash val="solid"/>
                      <a:round/>
                      <a:headEnd type="none" w="med" len="med"/>
                      <a:tailEnd type="none" w="med" len="med"/>
                    </a:lnL>
                    <a:lnR w="508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43959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smtClean="0">
                          <a:ln>
                            <a:noFill/>
                          </a:ln>
                          <a:solidFill>
                            <a:schemeClr val="tx2"/>
                          </a:solidFill>
                          <a:effectLst/>
                          <a:latin typeface="Arial Narrow" pitchFamily="34" charset="0"/>
                          <a:ea typeface="Times New Roman" pitchFamily="18" charset="0"/>
                          <a:cs typeface="Tahoma" pitchFamily="34" charset="0"/>
                        </a:rPr>
                        <a:t>Quartier  N° 03</a:t>
                      </a:r>
                    </a:p>
                  </a:txBody>
                  <a:tcPr anchor="ctr" horzOverflow="overflow">
                    <a:lnL w="508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smtClean="0">
                          <a:ln>
                            <a:noFill/>
                          </a:ln>
                          <a:solidFill>
                            <a:schemeClr val="tx2"/>
                          </a:solidFill>
                          <a:effectLst/>
                          <a:latin typeface="Arial Narrow" pitchFamily="34" charset="0"/>
                          <a:ea typeface="Times New Roman" pitchFamily="18" charset="0"/>
                          <a:cs typeface="Tahoma" pitchFamily="34" charset="0"/>
                        </a:rPr>
                        <a:t>UV N°  09, 10, 11  et  12</a:t>
                      </a:r>
                    </a:p>
                  </a:txBody>
                  <a:tcPr anchor="ctr" horzOverflow="overflow">
                    <a:lnL w="25400" cap="flat" cmpd="sng" algn="ctr">
                      <a:solidFill>
                        <a:srgbClr val="000000"/>
                      </a:solidFill>
                      <a:prstDash val="solid"/>
                      <a:round/>
                      <a:headEnd type="none" w="med" len="med"/>
                      <a:tailEnd type="none" w="med" len="med"/>
                    </a:lnL>
                    <a:lnR w="508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4409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smtClean="0">
                          <a:ln>
                            <a:noFill/>
                          </a:ln>
                          <a:solidFill>
                            <a:schemeClr val="tx2"/>
                          </a:solidFill>
                          <a:effectLst/>
                          <a:latin typeface="Arial Narrow" pitchFamily="34" charset="0"/>
                          <a:ea typeface="Times New Roman" pitchFamily="18" charset="0"/>
                          <a:cs typeface="Tahoma" pitchFamily="34" charset="0"/>
                        </a:rPr>
                        <a:t>Quartier  N° 04</a:t>
                      </a:r>
                    </a:p>
                  </a:txBody>
                  <a:tcPr anchor="ctr" horzOverflow="overflow">
                    <a:lnL w="508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smtClean="0">
                          <a:ln>
                            <a:noFill/>
                          </a:ln>
                          <a:solidFill>
                            <a:schemeClr val="tx2"/>
                          </a:solidFill>
                          <a:effectLst/>
                          <a:latin typeface="Arial Narrow" pitchFamily="34" charset="0"/>
                          <a:ea typeface="Times New Roman" pitchFamily="18" charset="0"/>
                          <a:cs typeface="Tahoma" pitchFamily="34" charset="0"/>
                        </a:rPr>
                        <a:t>UV N° 13, 14, 15  et  16</a:t>
                      </a:r>
                    </a:p>
                  </a:txBody>
                  <a:tcPr anchor="ctr" horzOverflow="overflow">
                    <a:lnL w="25400" cap="flat" cmpd="sng" algn="ctr">
                      <a:solidFill>
                        <a:srgbClr val="000000"/>
                      </a:solidFill>
                      <a:prstDash val="solid"/>
                      <a:round/>
                      <a:headEnd type="none" w="med" len="med"/>
                      <a:tailEnd type="none" w="med" len="med"/>
                    </a:lnL>
                    <a:lnR w="508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43959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dirty="0" smtClean="0">
                          <a:ln>
                            <a:noFill/>
                          </a:ln>
                          <a:solidFill>
                            <a:schemeClr val="tx2"/>
                          </a:solidFill>
                          <a:effectLst/>
                          <a:latin typeface="Arial Narrow" pitchFamily="34" charset="0"/>
                          <a:ea typeface="Times New Roman" pitchFamily="18" charset="0"/>
                          <a:cs typeface="Tahoma" pitchFamily="34" charset="0"/>
                        </a:rPr>
                        <a:t>Quartier  N° 05</a:t>
                      </a:r>
                    </a:p>
                  </a:txBody>
                  <a:tcPr anchor="ctr" horzOverflow="overflow">
                    <a:lnL w="508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508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dirty="0" smtClean="0">
                          <a:ln>
                            <a:noFill/>
                          </a:ln>
                          <a:solidFill>
                            <a:schemeClr val="tx2"/>
                          </a:solidFill>
                          <a:effectLst/>
                          <a:latin typeface="Arial Narrow" pitchFamily="34" charset="0"/>
                          <a:ea typeface="Times New Roman" pitchFamily="18" charset="0"/>
                          <a:cs typeface="Tahoma" pitchFamily="34" charset="0"/>
                        </a:rPr>
                        <a:t>UV N° 17, 18, 19  et  20</a:t>
                      </a:r>
                    </a:p>
                  </a:txBody>
                  <a:tcPr anchor="ctr" horzOverflow="overflow">
                    <a:lnL w="25400" cap="flat" cmpd="sng" algn="ctr">
                      <a:solidFill>
                        <a:srgbClr val="000000"/>
                      </a:solidFill>
                      <a:prstDash val="solid"/>
                      <a:round/>
                      <a:headEnd type="none" w="med" len="med"/>
                      <a:tailEnd type="none" w="med" len="med"/>
                    </a:lnL>
                    <a:lnR w="508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508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xmlns="" val="3502767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476672"/>
            <a:ext cx="8229600" cy="940966"/>
          </a:xfrm>
        </p:spPr>
        <p:txBody>
          <a:bodyPr>
            <a:normAutofit fontScale="90000"/>
          </a:bodyPr>
          <a:lstStyle/>
          <a:p>
            <a:pPr algn="l"/>
            <a:r>
              <a:rPr lang="fr-FR" b="1" dirty="0" smtClean="0">
                <a:solidFill>
                  <a:srgbClr val="FF0000"/>
                </a:solidFill>
              </a:rPr>
              <a:t>Rôle principale de la ville nouvelle:</a:t>
            </a:r>
            <a:br>
              <a:rPr lang="fr-FR" b="1" dirty="0" smtClean="0">
                <a:solidFill>
                  <a:srgbClr val="FF0000"/>
                </a:solidFill>
              </a:rPr>
            </a:br>
            <a:r>
              <a:rPr lang="fr-FR" b="1" dirty="0" smtClean="0">
                <a:solidFill>
                  <a:srgbClr val="FF0000"/>
                </a:solidFill>
              </a:rPr>
              <a:t> </a:t>
            </a:r>
            <a:br>
              <a:rPr lang="fr-FR" b="1" dirty="0" smtClean="0">
                <a:solidFill>
                  <a:srgbClr val="FF0000"/>
                </a:solidFill>
              </a:rPr>
            </a:br>
            <a:r>
              <a:rPr lang="fr-FR" b="1" dirty="0" smtClean="0">
                <a:solidFill>
                  <a:srgbClr val="FF0000"/>
                </a:solidFill>
              </a:rPr>
              <a:t> </a:t>
            </a:r>
            <a:endParaRPr lang="fr-FR" b="1" dirty="0">
              <a:solidFill>
                <a:srgbClr val="FF0000"/>
              </a:solidFill>
            </a:endParaRPr>
          </a:p>
        </p:txBody>
      </p:sp>
      <p:sp>
        <p:nvSpPr>
          <p:cNvPr id="3" name="Espace réservé du contenu 2"/>
          <p:cNvSpPr>
            <a:spLocks noGrp="1"/>
          </p:cNvSpPr>
          <p:nvPr>
            <p:ph idx="1"/>
          </p:nvPr>
        </p:nvSpPr>
        <p:spPr>
          <a:xfrm>
            <a:off x="457200" y="1052736"/>
            <a:ext cx="8229600" cy="5400600"/>
          </a:xfrm>
        </p:spPr>
        <p:txBody>
          <a:bodyPr>
            <a:normAutofit/>
          </a:bodyPr>
          <a:lstStyle/>
          <a:p>
            <a:pPr marL="0" indent="0">
              <a:buNone/>
            </a:pPr>
            <a:r>
              <a:rPr lang="fr-FR" dirty="0" smtClean="0"/>
              <a:t>-</a:t>
            </a:r>
            <a:r>
              <a:rPr lang="fr-FR" b="1" dirty="0">
                <a:solidFill>
                  <a:srgbClr val="C00000"/>
                </a:solidFill>
              </a:rPr>
              <a:t>Social</a:t>
            </a:r>
            <a:r>
              <a:rPr lang="fr-FR" dirty="0" smtClean="0"/>
              <a:t>: créer </a:t>
            </a:r>
            <a:r>
              <a:rPr lang="fr-FR" dirty="0"/>
              <a:t>une sorte de vie sociale indépendante de la ville mère qui peut permettre son autosuffisance et la améliorer les conditions de vie de la société qui y habite</a:t>
            </a:r>
            <a:r>
              <a:rPr lang="fr-FR" dirty="0" smtClean="0"/>
              <a:t>.</a:t>
            </a:r>
            <a:endParaRPr lang="fr-FR" dirty="0"/>
          </a:p>
          <a:p>
            <a:pPr marL="0" indent="0">
              <a:buNone/>
            </a:pPr>
            <a:r>
              <a:rPr lang="fr-FR" dirty="0" smtClean="0"/>
              <a:t>-</a:t>
            </a:r>
            <a:r>
              <a:rPr lang="fr-FR" b="1" dirty="0" smtClean="0">
                <a:solidFill>
                  <a:srgbClr val="C00000"/>
                </a:solidFill>
              </a:rPr>
              <a:t>Economique:</a:t>
            </a:r>
          </a:p>
          <a:p>
            <a:pPr marL="0" indent="0">
              <a:buNone/>
            </a:pPr>
            <a:r>
              <a:rPr lang="fr-FR" dirty="0"/>
              <a:t>elles devaient être des bassins pour recrutement  et créer des noyaux d’emploi aux profils économique diversifiés</a:t>
            </a:r>
            <a:r>
              <a:rPr lang="fr-FR" dirty="0" smtClean="0"/>
              <a:t>.</a:t>
            </a:r>
          </a:p>
          <a:p>
            <a:pPr marL="0" indent="0" algn="r">
              <a:buNone/>
            </a:pPr>
            <a:r>
              <a:rPr lang="fr-FR" dirty="0" smtClean="0">
                <a:solidFill>
                  <a:srgbClr val="C00000"/>
                </a:solidFill>
              </a:rPr>
              <a:t>-</a:t>
            </a:r>
            <a:r>
              <a:rPr lang="fr-FR" b="1" dirty="0" smtClean="0">
                <a:solidFill>
                  <a:srgbClr val="C00000"/>
                </a:solidFill>
              </a:rPr>
              <a:t>Spatiale</a:t>
            </a:r>
            <a:r>
              <a:rPr lang="ar-DZ" b="1" dirty="0" smtClean="0">
                <a:solidFill>
                  <a:srgbClr val="C00000"/>
                </a:solidFill>
              </a:rPr>
              <a:t>:</a:t>
            </a:r>
            <a:r>
              <a:rPr lang="fr-FR" b="1" dirty="0" smtClean="0">
                <a:solidFill>
                  <a:srgbClr val="C00000"/>
                </a:solidFill>
              </a:rPr>
              <a:t> </a:t>
            </a:r>
            <a:r>
              <a:rPr lang="ar-DZ" dirty="0" smtClean="0"/>
              <a:t>تقليل الضغط على المدينة الام </a:t>
            </a:r>
            <a:r>
              <a:rPr lang="ar-DZ" dirty="0" err="1" smtClean="0"/>
              <a:t>لانها</a:t>
            </a:r>
            <a:r>
              <a:rPr lang="ar-DZ" dirty="0" smtClean="0"/>
              <a:t> شهدت كثافة سكانية عالية  </a:t>
            </a:r>
            <a:endParaRPr lang="fr-FR" dirty="0" smtClean="0"/>
          </a:p>
        </p:txBody>
      </p:sp>
    </p:spTree>
    <p:extLst>
      <p:ext uri="{BB962C8B-B14F-4D97-AF65-F5344CB8AC3E}">
        <p14:creationId xmlns:p14="http://schemas.microsoft.com/office/powerpoint/2010/main" xmlns="" val="15997255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spTree>
    <p:extLst>
      <p:ext uri="{BB962C8B-B14F-4D97-AF65-F5344CB8AC3E}">
        <p14:creationId xmlns:p14="http://schemas.microsoft.com/office/powerpoint/2010/main" xmlns="" val="36283721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idx="4294967295"/>
          </p:nvPr>
        </p:nvSpPr>
        <p:spPr>
          <a:xfrm>
            <a:off x="0" y="404813"/>
            <a:ext cx="7772400" cy="2016125"/>
          </a:xfrm>
        </p:spPr>
        <p:txBody>
          <a:bodyPr>
            <a:normAutofit fontScale="90000"/>
          </a:bodyPr>
          <a:lstStyle/>
          <a:p>
            <a:pPr algn="l"/>
            <a:r>
              <a:rPr lang="fr-FR" sz="3600" b="1" dirty="0" smtClean="0">
                <a:solidFill>
                  <a:srgbClr val="FF0000"/>
                </a:solidFill>
              </a:rPr>
              <a:t>Présentation de l’unité de voisinage 07:</a:t>
            </a:r>
            <a:br>
              <a:rPr lang="fr-FR" sz="3600" b="1" dirty="0" smtClean="0">
                <a:solidFill>
                  <a:srgbClr val="FF0000"/>
                </a:solidFill>
              </a:rPr>
            </a:br>
            <a:r>
              <a:rPr lang="fr-FR" sz="3200" dirty="0"/>
              <a:t>L’UV 07 se situe au centre de POS 01 il es limité par le boulevard principale de la ville nouvelle .</a:t>
            </a:r>
            <a:br>
              <a:rPr lang="fr-FR" sz="3200" dirty="0"/>
            </a:br>
            <a:r>
              <a:rPr lang="fr-FR" sz="3600" b="1" dirty="0" smtClean="0">
                <a:solidFill>
                  <a:srgbClr val="FF0000"/>
                </a:solidFill>
              </a:rPr>
              <a:t/>
            </a:r>
            <a:br>
              <a:rPr lang="fr-FR" sz="3600" b="1" dirty="0" smtClean="0">
                <a:solidFill>
                  <a:srgbClr val="FF0000"/>
                </a:solidFill>
              </a:rPr>
            </a:br>
            <a:r>
              <a:rPr lang="fr-FR" sz="3600" b="1" dirty="0" smtClean="0">
                <a:solidFill>
                  <a:srgbClr val="FF0000"/>
                </a:solidFill>
              </a:rPr>
              <a:t/>
            </a:r>
            <a:br>
              <a:rPr lang="fr-FR" sz="3600" b="1" dirty="0" smtClean="0">
                <a:solidFill>
                  <a:srgbClr val="FF0000"/>
                </a:solidFill>
              </a:rPr>
            </a:br>
            <a:endParaRPr lang="fr-FR" sz="3600" b="1" dirty="0">
              <a:solidFill>
                <a:srgbClr val="FF0000"/>
              </a:solidFill>
            </a:endParaRPr>
          </a:p>
        </p:txBody>
      </p:sp>
      <p:sp>
        <p:nvSpPr>
          <p:cNvPr id="3" name="Rectangle 2"/>
          <p:cNvSpPr/>
          <p:nvPr/>
        </p:nvSpPr>
        <p:spPr>
          <a:xfrm>
            <a:off x="179512" y="2413338"/>
            <a:ext cx="8064896" cy="3539430"/>
          </a:xfrm>
          <a:prstGeom prst="rect">
            <a:avLst/>
          </a:prstGeom>
        </p:spPr>
        <p:txBody>
          <a:bodyPr wrap="square">
            <a:spAutoFit/>
          </a:bodyPr>
          <a:lstStyle/>
          <a:p>
            <a:r>
              <a:rPr lang="fr-FR" sz="3200" dirty="0"/>
              <a:t>situe  dans Nord-Est de la ville A-</a:t>
            </a:r>
            <a:r>
              <a:rPr lang="fr-FR" sz="3200" dirty="0" err="1"/>
              <a:t>Mendjli</a:t>
            </a:r>
            <a:r>
              <a:rPr lang="fr-FR" sz="3200" dirty="0"/>
              <a:t> se limite par:</a:t>
            </a:r>
            <a:br>
              <a:rPr lang="fr-FR" sz="3200" dirty="0"/>
            </a:br>
            <a:r>
              <a:rPr lang="fr-FR" sz="3200" dirty="0"/>
              <a:t>Nord: UV 08 et UV 06</a:t>
            </a:r>
            <a:br>
              <a:rPr lang="fr-FR" sz="3200" dirty="0"/>
            </a:br>
            <a:r>
              <a:rPr lang="fr-FR" sz="3200" dirty="0"/>
              <a:t>Est: UV 13</a:t>
            </a:r>
            <a:br>
              <a:rPr lang="fr-FR" sz="3200" dirty="0"/>
            </a:br>
            <a:r>
              <a:rPr lang="fr-FR" sz="3200" dirty="0"/>
              <a:t>Ouest: Zone industriel</a:t>
            </a:r>
            <a:br>
              <a:rPr lang="fr-FR" sz="3200" dirty="0"/>
            </a:br>
            <a:r>
              <a:rPr lang="fr-FR" sz="3200" dirty="0"/>
              <a:t>Sud: UV 09</a:t>
            </a:r>
            <a:r>
              <a:rPr lang="fr-FR" sz="3200" b="1" dirty="0">
                <a:solidFill>
                  <a:srgbClr val="FF0000"/>
                </a:solidFill>
              </a:rPr>
              <a:t/>
            </a:r>
            <a:br>
              <a:rPr lang="fr-FR" sz="3200" b="1" dirty="0">
                <a:solidFill>
                  <a:srgbClr val="FF0000"/>
                </a:solidFill>
              </a:rPr>
            </a:br>
            <a:endParaRPr lang="fr-FR" sz="3200" dirty="0"/>
          </a:p>
        </p:txBody>
      </p:sp>
    </p:spTree>
    <p:extLst>
      <p:ext uri="{BB962C8B-B14F-4D97-AF65-F5344CB8AC3E}">
        <p14:creationId xmlns:p14="http://schemas.microsoft.com/office/powerpoint/2010/main" xmlns="" val="354040235"/>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1021</TotalTime>
  <Words>606</Words>
  <Application>Microsoft Office PowerPoint</Application>
  <PresentationFormat>Affichage à l'écran (4:3)</PresentationFormat>
  <Paragraphs>144</Paragraphs>
  <Slides>33</Slides>
  <Notes>1</Notes>
  <HiddenSlides>0</HiddenSlides>
  <MMClips>0</MMClips>
  <ScaleCrop>false</ScaleCrop>
  <HeadingPairs>
    <vt:vector size="4" baseType="variant">
      <vt:variant>
        <vt:lpstr>Thème</vt:lpstr>
      </vt:variant>
      <vt:variant>
        <vt:i4>1</vt:i4>
      </vt:variant>
      <vt:variant>
        <vt:lpstr>Titres des diapositives</vt:lpstr>
      </vt:variant>
      <vt:variant>
        <vt:i4>33</vt:i4>
      </vt:variant>
    </vt:vector>
  </HeadingPairs>
  <TitlesOfParts>
    <vt:vector size="34" baseType="lpstr">
      <vt:lpstr>Thème Office</vt:lpstr>
      <vt:lpstr>      Réalisé par : faradji Idriss dalla Sofiane  garda Zohra Fathi Fouzia                                                        </vt:lpstr>
      <vt:lpstr>INTRODUCTION:    -Qu’est ce qu’une ville nouvelle? Une ville nouvelle est une ville planifiée dont la création a été décidée par voie administrative en général dans le cadre d’une politique d’aménagement régional.  </vt:lpstr>
      <vt:lpstr>Présentation de la ville nouvelle Ali Mendjli Depuis les années 1980 le choix s’est fixé sur la création d’un nouveau pole de croissance sur le plateau Ain El Bey avec naissance de la nouvelle ville de Ali Mendjli. En Décembre 1990 les autorités de la ville nouvelle de Constantine ont demandé au bureau d’études URBACO d’engager les études de la V. Nouvelle  A.Mendjli.    </vt:lpstr>
      <vt:lpstr>La ville nouvelle est situe à 15 KM à vol d’oiseau au sud de Constantine , l’imitée par El khroub  à l’Est est à l’Ouest par Ain s’mara  et au sud de la ville  N  par  Guetar el Aiche</vt:lpstr>
      <vt:lpstr>Situation de ville nouvelle A.Mendjli : </vt:lpstr>
      <vt:lpstr>Fiche  tequnique: Surface: 1500 h nombre d’habitat: 50000 habitat nombre de population: 369510 nombre de POS :09 Nombre de Quartier :05  </vt:lpstr>
      <vt:lpstr>Rôle principale de la ville nouvelle:    </vt:lpstr>
      <vt:lpstr>Diapositive 8</vt:lpstr>
      <vt:lpstr>Présentation de l’unité de voisinage 07: L’UV 07 se situe au centre de POS 01 il es limité par le boulevard principale de la ville nouvelle .   </vt:lpstr>
      <vt:lpstr>Diapositive 10</vt:lpstr>
      <vt:lpstr>Statut du foncier :  </vt:lpstr>
      <vt:lpstr>Diapositive 12</vt:lpstr>
      <vt:lpstr>Type quartier  </vt:lpstr>
      <vt:lpstr>     nombre de Population et logement  .                                                            UV07:     La hauteur des constructions maximale est : - de trois (03) niveaux (R+2) pour l'habitat individuel -et de 06 niveaux (R+5) pour l'habitat collectif.  Des commerces au RDC des constructions collectives situées sur les axes principaux.  </vt:lpstr>
      <vt:lpstr>Diapositive 15</vt:lpstr>
      <vt:lpstr>Diapositive 16</vt:lpstr>
      <vt:lpstr>Des équipements et commerce: </vt:lpstr>
      <vt:lpstr>La morphologie </vt:lpstr>
      <vt:lpstr>Morphologie et  Accessibilité: </vt:lpstr>
      <vt:lpstr>Diapositive 20</vt:lpstr>
      <vt:lpstr>Diapositive 21</vt:lpstr>
      <vt:lpstr>Diapositive 22</vt:lpstr>
      <vt:lpstr>Structuration et Accessibilité aux différents  équipement</vt:lpstr>
      <vt:lpstr>Diapositive 24</vt:lpstr>
      <vt:lpstr>Équipement     routes passant équipement </vt:lpstr>
      <vt:lpstr>إمكانيات الوصول إلى التجهيزات جميع التجهيزات الموجودة بالوحدة الجوارية رقم 07 تتواجد بمحاذات الطريق حيث يكون من السهل الوصول إليها إما بواسطة المركبة أو عن سيرا على الاقدام Accès à l'équipement? Tous les luminaires existants Quartier solitaire n ° 07 situé Bmhamat la route où il est facilement accessible en voiture ou à pied?</vt:lpstr>
      <vt:lpstr>يوجد عدد مهم من اللافتات الاشهارية والخاصة بالمرور في الوحدة الجوارية خاصة على مستوى الطريق الرئيسي  (مفترق الطرق).وهي تختلف من حيث الوظيفة التي تؤديها (إشهار-تنظيم المرور...). </vt:lpstr>
      <vt:lpstr>SE TROUVER  Il ya un certain nombre de signes importants tirÃ © esÂ publicités et laissez-passer spécial dans l'unité Quartier en particulier au niveau de la route principale (Crossroads) Elles diffèrent en termes de la fonction remplie par (publicité - l'organisation du trafic ...).?</vt:lpstr>
      <vt:lpstr>Quartier contient un grand nombre de parcs de stationnement, si les rassemblements résidentiels ou privées côté de la route et l'état varie. Positions si en bon état et qui sont en mauvais état</vt:lpstr>
      <vt:lpstr>Diapositive 30</vt:lpstr>
      <vt:lpstr>Diapositive 31</vt:lpstr>
      <vt:lpstr>Diapositive 32</vt:lpstr>
      <vt:lpstr>Diapositive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-Qu’est ce qu’une ville nouvelle? Une ville nouvelle est une ville planifiée dont la création a été décidée par voie administrative en général dans le cadre d’une politique d’aménagement régional.  </dc:title>
  <dc:creator>IDRISS</dc:creator>
  <cp:lastModifiedBy>poste 01</cp:lastModifiedBy>
  <cp:revision>171</cp:revision>
  <dcterms:created xsi:type="dcterms:W3CDTF">2014-05-06T08:51:48Z</dcterms:created>
  <dcterms:modified xsi:type="dcterms:W3CDTF">2014-05-14T09:58:39Z</dcterms:modified>
</cp:coreProperties>
</file>