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49" r:id="rId1"/>
  </p:sldMasterIdLst>
  <p:notesMasterIdLst>
    <p:notesMasterId r:id="rId24"/>
  </p:notesMasterIdLst>
  <p:sldIdLst>
    <p:sldId id="360" r:id="rId2"/>
    <p:sldId id="361" r:id="rId3"/>
    <p:sldId id="258" r:id="rId4"/>
    <p:sldId id="259" r:id="rId5"/>
    <p:sldId id="353" r:id="rId6"/>
    <p:sldId id="354" r:id="rId7"/>
    <p:sldId id="260" r:id="rId8"/>
    <p:sldId id="355" r:id="rId9"/>
    <p:sldId id="261" r:id="rId10"/>
    <p:sldId id="262" r:id="rId11"/>
    <p:sldId id="327" r:id="rId12"/>
    <p:sldId id="265" r:id="rId13"/>
    <p:sldId id="269" r:id="rId14"/>
    <p:sldId id="328" r:id="rId15"/>
    <p:sldId id="271" r:id="rId16"/>
    <p:sldId id="288" r:id="rId17"/>
    <p:sldId id="266" r:id="rId18"/>
    <p:sldId id="273" r:id="rId19"/>
    <p:sldId id="362" r:id="rId20"/>
    <p:sldId id="282" r:id="rId21"/>
    <p:sldId id="357" r:id="rId22"/>
    <p:sldId id="270" r:id="rId2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3333"/>
    <a:srgbClr val="F6007B"/>
    <a:srgbClr val="FD615D"/>
    <a:srgbClr val="FF6A47"/>
    <a:srgbClr val="FDA495"/>
    <a:srgbClr val="B723A2"/>
    <a:srgbClr val="EAA8EC"/>
    <a:srgbClr val="6699FF"/>
    <a:srgbClr val="F7483B"/>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0A1B5D5-9B99-4C35-A422-299274C87663}" styleName="Style moyen 1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8603FDC-E32A-4AB5-989C-0864C3EAD2B8}" styleName="Style à thème 2 - Accentuation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Style à thème 1 - Accentuation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070" autoAdjust="0"/>
    <p:restoredTop sz="95246" autoAdjust="0"/>
  </p:normalViewPr>
  <p:slideViewPr>
    <p:cSldViewPr>
      <p:cViewPr varScale="1">
        <p:scale>
          <a:sx n="87" d="100"/>
          <a:sy n="87" d="100"/>
        </p:scale>
        <p:origin x="-135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FF5B9E-4D11-419E-B1D2-E36A81332648}" type="datetimeFigureOut">
              <a:rPr lang="fr-FR" smtClean="0"/>
              <a:pPr/>
              <a:t>05/08/2014</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5C4AAF-D81A-48ED-A3A7-BC95F0605C48}" type="slidenum">
              <a:rPr lang="fr-FR" smtClean="0"/>
              <a:pPr/>
              <a:t>‹N°›</a:t>
            </a:fld>
            <a:endParaRPr lang="fr-FR"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12642"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r>
              <a:rPr lang="fr-FR" smtClean="0"/>
              <a:t>Cliquez pour modifier le style du titre</a:t>
            </a:r>
            <a:endParaRPr lang="fr-FR"/>
          </a:p>
        </p:txBody>
      </p:sp>
      <p:sp>
        <p:nvSpPr>
          <p:cNvPr id="112643"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fr-FR" smtClean="0"/>
              <a:t>Cliquez pour modifier le style des sous-titres du masque</a:t>
            </a:r>
            <a:endParaRPr lang="fr-FR"/>
          </a:p>
        </p:txBody>
      </p:sp>
      <p:sp>
        <p:nvSpPr>
          <p:cNvPr id="112644"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endParaRPr lang="fr-FR" dirty="0"/>
          </a:p>
        </p:txBody>
      </p:sp>
      <p:sp>
        <p:nvSpPr>
          <p:cNvPr id="112645" name="Rectangle 5"/>
          <p:cNvSpPr>
            <a:spLocks noGrp="1" noChangeArrowheads="1"/>
          </p:cNvSpPr>
          <p:nvPr>
            <p:ph type="ftr" sz="quarter" idx="3"/>
          </p:nvPr>
        </p:nvSpPr>
        <p:spPr/>
        <p:txBody>
          <a:bodyPr/>
          <a:lstStyle>
            <a:lvl1pPr>
              <a:defRPr/>
            </a:lvl1pPr>
          </a:lstStyle>
          <a:p>
            <a:endParaRPr lang="fr-FR" dirty="0"/>
          </a:p>
        </p:txBody>
      </p:sp>
      <p:sp>
        <p:nvSpPr>
          <p:cNvPr id="112646" name="Rectangle 6"/>
          <p:cNvSpPr>
            <a:spLocks noGrp="1" noChangeArrowheads="1"/>
          </p:cNvSpPr>
          <p:nvPr>
            <p:ph type="sldNum" sz="quarter" idx="4"/>
          </p:nvPr>
        </p:nvSpPr>
        <p:spPr/>
        <p:txBody>
          <a:bodyPr/>
          <a:lstStyle>
            <a:lvl1pPr>
              <a:defRPr/>
            </a:lvl1pPr>
          </a:lstStyle>
          <a:p>
            <a:fld id="{298F3436-3CC5-411C-A77E-B9971EB9A2A0}" type="slidenum">
              <a:rPr lang="fr-FR" smtClean="0"/>
              <a:pPr/>
              <a:t>‹N°›</a:t>
            </a:fld>
            <a:endParaRPr lang="fr-FR" dirty="0"/>
          </a:p>
        </p:txBody>
      </p:sp>
      <p:sp>
        <p:nvSpPr>
          <p:cNvPr id="112647" name="Rectangle 7"/>
          <p:cNvSpPr>
            <a:spLocks noGrp="1" noChangeArrowheads="1"/>
          </p:cNvSpPr>
          <p:nvPr>
            <p:ph type="dt" sz="quarter" idx="2"/>
          </p:nvPr>
        </p:nvSpPr>
        <p:spPr/>
        <p:txBody>
          <a:bodyPr/>
          <a:lstStyle>
            <a:lvl1pPr>
              <a:defRPr/>
            </a:lvl1pPr>
          </a:lstStyle>
          <a:p>
            <a:fld id="{B00DD495-732F-4EE4-AF7B-EE85C2CB3CEF}" type="datetimeFigureOut">
              <a:rPr lang="fr-FR" smtClean="0"/>
              <a:pPr/>
              <a:t>05/08/2014</a:t>
            </a:fld>
            <a:endParaRPr lang="fr-FR"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fld id="{B00DD495-732F-4EE4-AF7B-EE85C2CB3CEF}" type="datetimeFigureOut">
              <a:rPr lang="fr-FR" smtClean="0"/>
              <a:pPr/>
              <a:t>05/08/2014</a:t>
            </a:fld>
            <a:endParaRPr lang="fr-FR" dirty="0"/>
          </a:p>
        </p:txBody>
      </p:sp>
      <p:sp>
        <p:nvSpPr>
          <p:cNvPr id="5" name="Espace réservé du pied de page 4"/>
          <p:cNvSpPr>
            <a:spLocks noGrp="1"/>
          </p:cNvSpPr>
          <p:nvPr>
            <p:ph type="ftr" sz="quarter" idx="11"/>
          </p:nvPr>
        </p:nvSpPr>
        <p:spPr/>
        <p:txBody>
          <a:bodyPr/>
          <a:lstStyle>
            <a:lvl1pPr>
              <a:defRPr/>
            </a:lvl1pPr>
          </a:lstStyle>
          <a:p>
            <a:endParaRPr lang="fr-FR" dirty="0"/>
          </a:p>
        </p:txBody>
      </p:sp>
      <p:sp>
        <p:nvSpPr>
          <p:cNvPr id="6" name="Espace réservé du numéro de diapositive 5"/>
          <p:cNvSpPr>
            <a:spLocks noGrp="1"/>
          </p:cNvSpPr>
          <p:nvPr>
            <p:ph type="sldNum" sz="quarter" idx="12"/>
          </p:nvPr>
        </p:nvSpPr>
        <p:spPr/>
        <p:txBody>
          <a:bodyPr/>
          <a:lstStyle>
            <a:lvl1pPr>
              <a:defRPr/>
            </a:lvl1pPr>
          </a:lstStyle>
          <a:p>
            <a:fld id="{298F3436-3CC5-411C-A77E-B9971EB9A2A0}" type="slidenum">
              <a:rPr lang="fr-FR" smtClean="0"/>
              <a:pPr/>
              <a:t>‹N°›</a:t>
            </a:fld>
            <a:endParaRPr lang="fr-FR"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92100"/>
            <a:ext cx="2057400" cy="572770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92100"/>
            <a:ext cx="6019800" cy="57277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fld id="{B00DD495-732F-4EE4-AF7B-EE85C2CB3CEF}" type="datetimeFigureOut">
              <a:rPr lang="fr-FR" smtClean="0"/>
              <a:pPr/>
              <a:t>05/08/2014</a:t>
            </a:fld>
            <a:endParaRPr lang="fr-FR" dirty="0"/>
          </a:p>
        </p:txBody>
      </p:sp>
      <p:sp>
        <p:nvSpPr>
          <p:cNvPr id="5" name="Espace réservé du pied de page 4"/>
          <p:cNvSpPr>
            <a:spLocks noGrp="1"/>
          </p:cNvSpPr>
          <p:nvPr>
            <p:ph type="ftr" sz="quarter" idx="11"/>
          </p:nvPr>
        </p:nvSpPr>
        <p:spPr/>
        <p:txBody>
          <a:bodyPr/>
          <a:lstStyle>
            <a:lvl1pPr>
              <a:defRPr/>
            </a:lvl1pPr>
          </a:lstStyle>
          <a:p>
            <a:endParaRPr lang="fr-FR" dirty="0"/>
          </a:p>
        </p:txBody>
      </p:sp>
      <p:sp>
        <p:nvSpPr>
          <p:cNvPr id="6" name="Espace réservé du numéro de diapositive 5"/>
          <p:cNvSpPr>
            <a:spLocks noGrp="1"/>
          </p:cNvSpPr>
          <p:nvPr>
            <p:ph type="sldNum" sz="quarter" idx="12"/>
          </p:nvPr>
        </p:nvSpPr>
        <p:spPr/>
        <p:txBody>
          <a:bodyPr/>
          <a:lstStyle>
            <a:lvl1pPr>
              <a:defRPr/>
            </a:lvl1pPr>
          </a:lstStyle>
          <a:p>
            <a:fld id="{298F3436-3CC5-411C-A77E-B9971EB9A2A0}" type="slidenum">
              <a:rPr lang="fr-FR" smtClean="0"/>
              <a:pPr/>
              <a:t>‹N°›</a:t>
            </a:fld>
            <a:endParaRPr lang="fr-FR"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fld id="{B00DD495-732F-4EE4-AF7B-EE85C2CB3CEF}" type="datetimeFigureOut">
              <a:rPr lang="fr-FR" smtClean="0"/>
              <a:pPr/>
              <a:t>05/08/2014</a:t>
            </a:fld>
            <a:endParaRPr lang="fr-FR" dirty="0"/>
          </a:p>
        </p:txBody>
      </p:sp>
      <p:sp>
        <p:nvSpPr>
          <p:cNvPr id="5" name="Espace réservé du pied de page 4"/>
          <p:cNvSpPr>
            <a:spLocks noGrp="1"/>
          </p:cNvSpPr>
          <p:nvPr>
            <p:ph type="ftr" sz="quarter" idx="11"/>
          </p:nvPr>
        </p:nvSpPr>
        <p:spPr/>
        <p:txBody>
          <a:bodyPr/>
          <a:lstStyle>
            <a:lvl1pPr>
              <a:defRPr/>
            </a:lvl1pPr>
          </a:lstStyle>
          <a:p>
            <a:endParaRPr lang="fr-FR" dirty="0"/>
          </a:p>
        </p:txBody>
      </p:sp>
      <p:sp>
        <p:nvSpPr>
          <p:cNvPr id="6" name="Espace réservé du numéro de diapositive 5"/>
          <p:cNvSpPr>
            <a:spLocks noGrp="1"/>
          </p:cNvSpPr>
          <p:nvPr>
            <p:ph type="sldNum" sz="quarter" idx="12"/>
          </p:nvPr>
        </p:nvSpPr>
        <p:spPr/>
        <p:txBody>
          <a:bodyPr/>
          <a:lstStyle>
            <a:lvl1pPr>
              <a:defRPr/>
            </a:lvl1pPr>
          </a:lstStyle>
          <a:p>
            <a:fld id="{298F3436-3CC5-411C-A77E-B9971EB9A2A0}" type="slidenum">
              <a:rPr lang="fr-FR" smtClean="0"/>
              <a:pPr/>
              <a:t>‹N°›</a:t>
            </a:fld>
            <a:endParaRPr lang="fr-FR"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fld id="{B00DD495-732F-4EE4-AF7B-EE85C2CB3CEF}" type="datetimeFigureOut">
              <a:rPr lang="fr-FR" smtClean="0"/>
              <a:pPr/>
              <a:t>05/08/2014</a:t>
            </a:fld>
            <a:endParaRPr lang="fr-FR" dirty="0"/>
          </a:p>
        </p:txBody>
      </p:sp>
      <p:sp>
        <p:nvSpPr>
          <p:cNvPr id="5" name="Espace réservé du pied de page 4"/>
          <p:cNvSpPr>
            <a:spLocks noGrp="1"/>
          </p:cNvSpPr>
          <p:nvPr>
            <p:ph type="ftr" sz="quarter" idx="11"/>
          </p:nvPr>
        </p:nvSpPr>
        <p:spPr/>
        <p:txBody>
          <a:bodyPr/>
          <a:lstStyle>
            <a:lvl1pPr>
              <a:defRPr/>
            </a:lvl1pPr>
          </a:lstStyle>
          <a:p>
            <a:endParaRPr lang="fr-FR" dirty="0"/>
          </a:p>
        </p:txBody>
      </p:sp>
      <p:sp>
        <p:nvSpPr>
          <p:cNvPr id="6" name="Espace réservé du numéro de diapositive 5"/>
          <p:cNvSpPr>
            <a:spLocks noGrp="1"/>
          </p:cNvSpPr>
          <p:nvPr>
            <p:ph type="sldNum" sz="quarter" idx="12"/>
          </p:nvPr>
        </p:nvSpPr>
        <p:spPr/>
        <p:txBody>
          <a:bodyPr/>
          <a:lstStyle>
            <a:lvl1pPr>
              <a:defRPr/>
            </a:lvl1pPr>
          </a:lstStyle>
          <a:p>
            <a:fld id="{298F3436-3CC5-411C-A77E-B9971EB9A2A0}" type="slidenum">
              <a:rPr lang="fr-FR" smtClean="0"/>
              <a:pPr/>
              <a:t>‹N°›</a:t>
            </a:fld>
            <a:endParaRPr lang="fr-FR"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lvl1pPr>
              <a:defRPr/>
            </a:lvl1pPr>
          </a:lstStyle>
          <a:p>
            <a:fld id="{B00DD495-732F-4EE4-AF7B-EE85C2CB3CEF}" type="datetimeFigureOut">
              <a:rPr lang="fr-FR" smtClean="0"/>
              <a:pPr/>
              <a:t>05/08/2014</a:t>
            </a:fld>
            <a:endParaRPr lang="fr-FR" dirty="0"/>
          </a:p>
        </p:txBody>
      </p:sp>
      <p:sp>
        <p:nvSpPr>
          <p:cNvPr id="6" name="Espace réservé du pied de page 5"/>
          <p:cNvSpPr>
            <a:spLocks noGrp="1"/>
          </p:cNvSpPr>
          <p:nvPr>
            <p:ph type="ftr" sz="quarter" idx="11"/>
          </p:nvPr>
        </p:nvSpPr>
        <p:spPr/>
        <p:txBody>
          <a:bodyPr/>
          <a:lstStyle>
            <a:lvl1pPr>
              <a:defRPr/>
            </a:lvl1pPr>
          </a:lstStyle>
          <a:p>
            <a:endParaRPr lang="fr-FR" dirty="0"/>
          </a:p>
        </p:txBody>
      </p:sp>
      <p:sp>
        <p:nvSpPr>
          <p:cNvPr id="7" name="Espace réservé du numéro de diapositive 6"/>
          <p:cNvSpPr>
            <a:spLocks noGrp="1"/>
          </p:cNvSpPr>
          <p:nvPr>
            <p:ph type="sldNum" sz="quarter" idx="12"/>
          </p:nvPr>
        </p:nvSpPr>
        <p:spPr/>
        <p:txBody>
          <a:bodyPr/>
          <a:lstStyle>
            <a:lvl1pPr>
              <a:defRPr/>
            </a:lvl1pPr>
          </a:lstStyle>
          <a:p>
            <a:fld id="{298F3436-3CC5-411C-A77E-B9971EB9A2A0}" type="slidenum">
              <a:rPr lang="fr-FR" smtClean="0"/>
              <a:pPr/>
              <a:t>‹N°›</a:t>
            </a:fld>
            <a:endParaRPr lang="fr-FR"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lvl1pPr>
              <a:defRPr/>
            </a:lvl1pPr>
          </a:lstStyle>
          <a:p>
            <a:fld id="{B00DD495-732F-4EE4-AF7B-EE85C2CB3CEF}" type="datetimeFigureOut">
              <a:rPr lang="fr-FR" smtClean="0"/>
              <a:pPr/>
              <a:t>05/08/2014</a:t>
            </a:fld>
            <a:endParaRPr lang="fr-FR" dirty="0"/>
          </a:p>
        </p:txBody>
      </p:sp>
      <p:sp>
        <p:nvSpPr>
          <p:cNvPr id="8" name="Espace réservé du pied de page 7"/>
          <p:cNvSpPr>
            <a:spLocks noGrp="1"/>
          </p:cNvSpPr>
          <p:nvPr>
            <p:ph type="ftr" sz="quarter" idx="11"/>
          </p:nvPr>
        </p:nvSpPr>
        <p:spPr/>
        <p:txBody>
          <a:bodyPr/>
          <a:lstStyle>
            <a:lvl1pPr>
              <a:defRPr/>
            </a:lvl1pPr>
          </a:lstStyle>
          <a:p>
            <a:endParaRPr lang="fr-FR" dirty="0"/>
          </a:p>
        </p:txBody>
      </p:sp>
      <p:sp>
        <p:nvSpPr>
          <p:cNvPr id="9" name="Espace réservé du numéro de diapositive 8"/>
          <p:cNvSpPr>
            <a:spLocks noGrp="1"/>
          </p:cNvSpPr>
          <p:nvPr>
            <p:ph type="sldNum" sz="quarter" idx="12"/>
          </p:nvPr>
        </p:nvSpPr>
        <p:spPr/>
        <p:txBody>
          <a:bodyPr/>
          <a:lstStyle>
            <a:lvl1pPr>
              <a:defRPr/>
            </a:lvl1pPr>
          </a:lstStyle>
          <a:p>
            <a:fld id="{298F3436-3CC5-411C-A77E-B9971EB9A2A0}" type="slidenum">
              <a:rPr lang="fr-FR" smtClean="0"/>
              <a:pPr/>
              <a:t>‹N°›</a:t>
            </a:fld>
            <a:endParaRPr lang="fr-FR"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lvl1pPr>
              <a:defRPr/>
            </a:lvl1pPr>
          </a:lstStyle>
          <a:p>
            <a:fld id="{B00DD495-732F-4EE4-AF7B-EE85C2CB3CEF}" type="datetimeFigureOut">
              <a:rPr lang="fr-FR" smtClean="0"/>
              <a:pPr/>
              <a:t>05/08/2014</a:t>
            </a:fld>
            <a:endParaRPr lang="fr-FR" dirty="0"/>
          </a:p>
        </p:txBody>
      </p:sp>
      <p:sp>
        <p:nvSpPr>
          <p:cNvPr id="4" name="Espace réservé du pied de page 3"/>
          <p:cNvSpPr>
            <a:spLocks noGrp="1"/>
          </p:cNvSpPr>
          <p:nvPr>
            <p:ph type="ftr" sz="quarter" idx="11"/>
          </p:nvPr>
        </p:nvSpPr>
        <p:spPr/>
        <p:txBody>
          <a:bodyPr/>
          <a:lstStyle>
            <a:lvl1pPr>
              <a:defRPr/>
            </a:lvl1pPr>
          </a:lstStyle>
          <a:p>
            <a:endParaRPr lang="fr-FR" dirty="0"/>
          </a:p>
        </p:txBody>
      </p:sp>
      <p:sp>
        <p:nvSpPr>
          <p:cNvPr id="5" name="Espace réservé du numéro de diapositive 4"/>
          <p:cNvSpPr>
            <a:spLocks noGrp="1"/>
          </p:cNvSpPr>
          <p:nvPr>
            <p:ph type="sldNum" sz="quarter" idx="12"/>
          </p:nvPr>
        </p:nvSpPr>
        <p:spPr/>
        <p:txBody>
          <a:bodyPr/>
          <a:lstStyle>
            <a:lvl1pPr>
              <a:defRPr/>
            </a:lvl1pPr>
          </a:lstStyle>
          <a:p>
            <a:fld id="{298F3436-3CC5-411C-A77E-B9971EB9A2A0}" type="slidenum">
              <a:rPr lang="fr-FR" smtClean="0"/>
              <a:pPr/>
              <a:t>‹N°›</a:t>
            </a:fld>
            <a:endParaRPr lang="fr-FR"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fld id="{B00DD495-732F-4EE4-AF7B-EE85C2CB3CEF}" type="datetimeFigureOut">
              <a:rPr lang="fr-FR" smtClean="0"/>
              <a:pPr/>
              <a:t>05/08/2014</a:t>
            </a:fld>
            <a:endParaRPr lang="fr-FR" dirty="0"/>
          </a:p>
        </p:txBody>
      </p:sp>
      <p:sp>
        <p:nvSpPr>
          <p:cNvPr id="3" name="Espace réservé du pied de page 2"/>
          <p:cNvSpPr>
            <a:spLocks noGrp="1"/>
          </p:cNvSpPr>
          <p:nvPr>
            <p:ph type="ftr" sz="quarter" idx="11"/>
          </p:nvPr>
        </p:nvSpPr>
        <p:spPr/>
        <p:txBody>
          <a:bodyPr/>
          <a:lstStyle>
            <a:lvl1pPr>
              <a:defRPr/>
            </a:lvl1pPr>
          </a:lstStyle>
          <a:p>
            <a:endParaRPr lang="fr-FR" dirty="0"/>
          </a:p>
        </p:txBody>
      </p:sp>
      <p:sp>
        <p:nvSpPr>
          <p:cNvPr id="4" name="Espace réservé du numéro de diapositive 3"/>
          <p:cNvSpPr>
            <a:spLocks noGrp="1"/>
          </p:cNvSpPr>
          <p:nvPr>
            <p:ph type="sldNum" sz="quarter" idx="12"/>
          </p:nvPr>
        </p:nvSpPr>
        <p:spPr/>
        <p:txBody>
          <a:bodyPr/>
          <a:lstStyle>
            <a:lvl1pPr>
              <a:defRPr/>
            </a:lvl1pPr>
          </a:lstStyle>
          <a:p>
            <a:fld id="{298F3436-3CC5-411C-A77E-B9971EB9A2A0}" type="slidenum">
              <a:rPr lang="fr-FR" smtClean="0"/>
              <a:pPr/>
              <a:t>‹N°›</a:t>
            </a:fld>
            <a:endParaRPr lang="fr-FR"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fld id="{B00DD495-732F-4EE4-AF7B-EE85C2CB3CEF}" type="datetimeFigureOut">
              <a:rPr lang="fr-FR" smtClean="0"/>
              <a:pPr/>
              <a:t>05/08/2014</a:t>
            </a:fld>
            <a:endParaRPr lang="fr-FR" dirty="0"/>
          </a:p>
        </p:txBody>
      </p:sp>
      <p:sp>
        <p:nvSpPr>
          <p:cNvPr id="6" name="Espace réservé du pied de page 5"/>
          <p:cNvSpPr>
            <a:spLocks noGrp="1"/>
          </p:cNvSpPr>
          <p:nvPr>
            <p:ph type="ftr" sz="quarter" idx="11"/>
          </p:nvPr>
        </p:nvSpPr>
        <p:spPr/>
        <p:txBody>
          <a:bodyPr/>
          <a:lstStyle>
            <a:lvl1pPr>
              <a:defRPr/>
            </a:lvl1pPr>
          </a:lstStyle>
          <a:p>
            <a:endParaRPr lang="fr-FR" dirty="0"/>
          </a:p>
        </p:txBody>
      </p:sp>
      <p:sp>
        <p:nvSpPr>
          <p:cNvPr id="7" name="Espace réservé du numéro de diapositive 6"/>
          <p:cNvSpPr>
            <a:spLocks noGrp="1"/>
          </p:cNvSpPr>
          <p:nvPr>
            <p:ph type="sldNum" sz="quarter" idx="12"/>
          </p:nvPr>
        </p:nvSpPr>
        <p:spPr/>
        <p:txBody>
          <a:bodyPr/>
          <a:lstStyle>
            <a:lvl1pPr>
              <a:defRPr/>
            </a:lvl1pPr>
          </a:lstStyle>
          <a:p>
            <a:fld id="{298F3436-3CC5-411C-A77E-B9971EB9A2A0}" type="slidenum">
              <a:rPr lang="fr-FR" smtClean="0"/>
              <a:pPr/>
              <a:t>‹N°›</a:t>
            </a:fld>
            <a:endParaRPr lang="fr-FR"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smtClean="0"/>
              <a:t>Cliquez sur l'icône pour ajouter une image</a:t>
            </a:r>
            <a:endParaRPr lang="fr-FR"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fld id="{B00DD495-732F-4EE4-AF7B-EE85C2CB3CEF}" type="datetimeFigureOut">
              <a:rPr lang="fr-FR" smtClean="0"/>
              <a:pPr/>
              <a:t>05/08/2014</a:t>
            </a:fld>
            <a:endParaRPr lang="fr-FR" dirty="0"/>
          </a:p>
        </p:txBody>
      </p:sp>
      <p:sp>
        <p:nvSpPr>
          <p:cNvPr id="6" name="Espace réservé du pied de page 5"/>
          <p:cNvSpPr>
            <a:spLocks noGrp="1"/>
          </p:cNvSpPr>
          <p:nvPr>
            <p:ph type="ftr" sz="quarter" idx="11"/>
          </p:nvPr>
        </p:nvSpPr>
        <p:spPr/>
        <p:txBody>
          <a:bodyPr/>
          <a:lstStyle>
            <a:lvl1pPr>
              <a:defRPr/>
            </a:lvl1pPr>
          </a:lstStyle>
          <a:p>
            <a:endParaRPr lang="fr-FR" dirty="0"/>
          </a:p>
        </p:txBody>
      </p:sp>
      <p:sp>
        <p:nvSpPr>
          <p:cNvPr id="7" name="Espace réservé du numéro de diapositive 6"/>
          <p:cNvSpPr>
            <a:spLocks noGrp="1"/>
          </p:cNvSpPr>
          <p:nvPr>
            <p:ph type="sldNum" sz="quarter" idx="12"/>
          </p:nvPr>
        </p:nvSpPr>
        <p:spPr/>
        <p:txBody>
          <a:bodyPr/>
          <a:lstStyle>
            <a:lvl1pPr>
              <a:defRPr/>
            </a:lvl1pPr>
          </a:lstStyle>
          <a:p>
            <a:fld id="{298F3436-3CC5-411C-A77E-B9971EB9A2A0}" type="slidenum">
              <a:rPr lang="fr-FR" smtClean="0"/>
              <a:pPr/>
              <a:t>‹N°›</a:t>
            </a:fld>
            <a:endParaRPr lang="fr-FR"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90000"/>
          </a:blip>
          <a:srcRect/>
          <a:stretch>
            <a:fillRect l="-16000" r="-16000"/>
          </a:stretch>
        </a:blip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bwMode="auto">
          <a:xfrm>
            <a:off x="457200" y="292100"/>
            <a:ext cx="82296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11619" name="Rectangle 3"/>
          <p:cNvSpPr>
            <a:spLocks noGrp="1" noChangeArrowheads="1"/>
          </p:cNvSpPr>
          <p:nvPr>
            <p:ph type="body" idx="1"/>
          </p:nvPr>
        </p:nvSpPr>
        <p:spPr bwMode="auto">
          <a:xfrm>
            <a:off x="457200" y="19050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116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charset="0"/>
              </a:defRPr>
            </a:lvl1pPr>
          </a:lstStyle>
          <a:p>
            <a:fld id="{B00DD495-732F-4EE4-AF7B-EE85C2CB3CEF}" type="datetimeFigureOut">
              <a:rPr lang="fr-FR" smtClean="0"/>
              <a:pPr/>
              <a:t>05/08/2014</a:t>
            </a:fld>
            <a:endParaRPr lang="fr-FR" dirty="0"/>
          </a:p>
        </p:txBody>
      </p:sp>
      <p:sp>
        <p:nvSpPr>
          <p:cNvPr id="1116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charset="0"/>
              </a:defRPr>
            </a:lvl1pPr>
          </a:lstStyle>
          <a:p>
            <a:endParaRPr lang="fr-FR" dirty="0"/>
          </a:p>
        </p:txBody>
      </p:sp>
      <p:sp>
        <p:nvSpPr>
          <p:cNvPr id="1116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charset="0"/>
              </a:defRPr>
            </a:lvl1pPr>
          </a:lstStyle>
          <a:p>
            <a:fld id="{298F3436-3CC5-411C-A77E-B9971EB9A2A0}" type="slidenum">
              <a:rPr lang="fr-FR" smtClean="0"/>
              <a:pPr/>
              <a:t>‹N°›</a:t>
            </a:fld>
            <a:endParaRPr lang="fr-FR" dirty="0"/>
          </a:p>
        </p:txBody>
      </p:sp>
    </p:spTree>
  </p:cSld>
  <p:clrMap bg1="dk2" tx1="lt1" bg2="dk1" tx2="lt2" accent1="accent1" accent2="accent2" accent3="accent3" accent4="accent4" accent5="accent5" accent6="accent6" hlink="hlink" folHlink="folHlink"/>
  <p:sldLayoutIdLst>
    <p:sldLayoutId id="2147484250" r:id="rId1"/>
    <p:sldLayoutId id="2147484251" r:id="rId2"/>
    <p:sldLayoutId id="2147484252" r:id="rId3"/>
    <p:sldLayoutId id="2147484253" r:id="rId4"/>
    <p:sldLayoutId id="2147484254" r:id="rId5"/>
    <p:sldLayoutId id="2147484255" r:id="rId6"/>
    <p:sldLayoutId id="2147484256" r:id="rId7"/>
    <p:sldLayoutId id="2147484257" r:id="rId8"/>
    <p:sldLayoutId id="2147484258" r:id="rId9"/>
    <p:sldLayoutId id="2147484259" r:id="rId10"/>
    <p:sldLayoutId id="2147484260" r:id="rId11"/>
  </p:sldLayoutIdLst>
  <p:transition/>
  <p:txStyles>
    <p:titleStyle>
      <a:lvl1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1" fontAlgn="base" hangingPunct="1">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gif"/><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ctrTitle"/>
          </p:nvPr>
        </p:nvSpPr>
        <p:spPr/>
        <p:txBody>
          <a:bodyPr/>
          <a:lstStyle/>
          <a:p>
            <a:endParaRPr lang="fr-FR" dirty="0"/>
          </a:p>
        </p:txBody>
      </p:sp>
      <p:pic>
        <p:nvPicPr>
          <p:cNvPr id="1026" name="Picture 2"/>
          <p:cNvPicPr>
            <a:picLocks noChangeAspect="1" noChangeArrowheads="1"/>
          </p:cNvPicPr>
          <p:nvPr/>
        </p:nvPicPr>
        <p:blipFill>
          <a:blip r:embed="rId2" cstate="print">
            <a:lum bright="-10000" contrast="40000"/>
            <a:extLst>
              <a:ext uri="{28A0092B-C50C-407E-A947-70E740481C1C}">
                <a14:useLocalDpi xmlns:a14="http://schemas.microsoft.com/office/drawing/2010/main" xmlns="" val="0"/>
              </a:ext>
            </a:extLst>
          </a:blip>
          <a:srcRect l="2807" t="4081" r="10156" b="2040"/>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42642438"/>
      </p:ext>
    </p:extLst>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Parchemin horizontal 1"/>
          <p:cNvSpPr/>
          <p:nvPr/>
        </p:nvSpPr>
        <p:spPr>
          <a:xfrm>
            <a:off x="0" y="0"/>
            <a:ext cx="8786874" cy="1714488"/>
          </a:xfrm>
          <a:prstGeom prst="horizontalScroll">
            <a:avLst>
              <a:gd name="adj" fmla="val 20346"/>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dirty="0"/>
          </a:p>
        </p:txBody>
      </p:sp>
      <p:sp>
        <p:nvSpPr>
          <p:cNvPr id="3" name="Rectangle 2"/>
          <p:cNvSpPr/>
          <p:nvPr/>
        </p:nvSpPr>
        <p:spPr>
          <a:xfrm>
            <a:off x="857224" y="642918"/>
            <a:ext cx="7786742" cy="584775"/>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fr-FR" sz="3200" dirty="0" smtClean="0">
                <a:solidFill>
                  <a:srgbClr val="FF0000"/>
                </a:solidFill>
              </a:rPr>
              <a:t>CENTRALITE ET ARMATURE URBAINE</a:t>
            </a:r>
            <a:endParaRPr lang="fr-FR" sz="3200" b="1" dirty="0">
              <a:solidFill>
                <a:srgbClr val="FF0000"/>
              </a:solidFill>
              <a:latin typeface="Times New Roman" pitchFamily="18" charset="0"/>
              <a:cs typeface="Times New Roman" pitchFamily="18" charset="0"/>
            </a:endParaRPr>
          </a:p>
        </p:txBody>
      </p:sp>
      <p:sp>
        <p:nvSpPr>
          <p:cNvPr id="9" name="Flèche à trois pointes 8"/>
          <p:cNvSpPr/>
          <p:nvPr/>
        </p:nvSpPr>
        <p:spPr>
          <a:xfrm>
            <a:off x="500034" y="1285860"/>
            <a:ext cx="8501122" cy="1285884"/>
          </a:xfrm>
          <a:prstGeom prst="leftRightUpArrow">
            <a:avLst>
              <a:gd name="adj1" fmla="val 6627"/>
              <a:gd name="adj2" fmla="val 25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dirty="0"/>
          </a:p>
        </p:txBody>
      </p:sp>
      <p:sp>
        <p:nvSpPr>
          <p:cNvPr id="10" name="Rogner un rectangle avec un coin diagonal 9"/>
          <p:cNvSpPr/>
          <p:nvPr/>
        </p:nvSpPr>
        <p:spPr>
          <a:xfrm>
            <a:off x="0" y="2643182"/>
            <a:ext cx="6072230" cy="4000528"/>
          </a:xfrm>
          <a:prstGeom prst="snip2DiagRect">
            <a:avLst/>
          </a:prstGeom>
          <a:ln/>
        </p:spPr>
        <p:style>
          <a:lnRef idx="0">
            <a:schemeClr val="accent3"/>
          </a:lnRef>
          <a:fillRef idx="3">
            <a:schemeClr val="accent3"/>
          </a:fillRef>
          <a:effectRef idx="3">
            <a:schemeClr val="accent3"/>
          </a:effectRef>
          <a:fontRef idx="minor">
            <a:schemeClr val="lt1"/>
          </a:fontRef>
        </p:style>
        <p:txBody>
          <a:bodyPr rtlCol="0" anchor="ctr"/>
          <a:lstStyle/>
          <a:p>
            <a:r>
              <a:rPr lang="fr-FR" sz="1400" dirty="0" smtClean="0">
                <a:solidFill>
                  <a:srgbClr val="FF0000"/>
                </a:solidFill>
              </a:rPr>
              <a:t>Selon l’expression consacrée de Françoise </a:t>
            </a:r>
            <a:r>
              <a:rPr lang="fr-FR" sz="1400" dirty="0" err="1" smtClean="0">
                <a:solidFill>
                  <a:srgbClr val="FF0000"/>
                </a:solidFill>
              </a:rPr>
              <a:t>Choay</a:t>
            </a:r>
            <a:r>
              <a:rPr lang="fr-FR" sz="1400" dirty="0" smtClean="0">
                <a:solidFill>
                  <a:srgbClr val="FF0000"/>
                </a:solidFill>
              </a:rPr>
              <a:t> et de Pierre Merlin, l’armature urbaine est définie comme </a:t>
            </a:r>
            <a:r>
              <a:rPr lang="fr-FR" sz="1400" dirty="0" smtClean="0"/>
              <a:t>« </a:t>
            </a:r>
            <a:r>
              <a:rPr lang="fr-FR" sz="1400" i="1" dirty="0" smtClean="0">
                <a:solidFill>
                  <a:schemeClr val="bg1">
                    <a:lumMod val="60000"/>
                    <a:lumOff val="40000"/>
                  </a:schemeClr>
                </a:solidFill>
              </a:rPr>
              <a:t>l’ensemble des villes hiérarchisées et de leurs aires d’influence qui assurent dans un territoire donné les fonctions qui nécessitent un minimum de population desservie » (2003). </a:t>
            </a:r>
          </a:p>
          <a:p>
            <a:r>
              <a:rPr lang="fr-FR" sz="1400" dirty="0" smtClean="0"/>
              <a:t>L’armature urbaine est donc composée d’éléments structurants, les centres urbains, qui, reliés les uns aux autres, organisent le territoire dans son ensemble. Ce concept d’armature urbaine est, </a:t>
            </a:r>
            <a:r>
              <a:rPr lang="fr-FR" sz="1400" dirty="0" smtClean="0">
                <a:solidFill>
                  <a:srgbClr val="FF0000"/>
                </a:solidFill>
              </a:rPr>
              <a:t>toujours selon </a:t>
            </a:r>
            <a:r>
              <a:rPr lang="fr-FR" sz="1400" dirty="0" err="1" smtClean="0">
                <a:solidFill>
                  <a:srgbClr val="FF0000"/>
                </a:solidFill>
              </a:rPr>
              <a:t>Choay</a:t>
            </a:r>
            <a:r>
              <a:rPr lang="fr-FR" sz="1400" dirty="0" smtClean="0">
                <a:solidFill>
                  <a:srgbClr val="FF0000"/>
                </a:solidFill>
              </a:rPr>
              <a:t> et Merlin</a:t>
            </a:r>
            <a:r>
              <a:rPr lang="fr-FR" sz="1400" dirty="0" smtClean="0"/>
              <a:t>, à rapprocher de deux autres concepts tout aussi importants : celui de réseau urbain, qui est </a:t>
            </a:r>
            <a:r>
              <a:rPr lang="fr-FR" sz="1400" i="1" dirty="0" smtClean="0">
                <a:solidFill>
                  <a:schemeClr val="bg1">
                    <a:lumMod val="60000"/>
                    <a:lumOff val="40000"/>
                  </a:schemeClr>
                </a:solidFill>
              </a:rPr>
              <a:t>« l’inscription géographique de l’armature urbaine et qui se caractérise par les relations, exprimées par les flux de personnes, de marchandises, de communications immatérielles et de capitaux, entre les villes qui sont des pôles pour leur aire d’influence », et de celui de « hiérarchie urbaine », qui implique « une structuration en différents niveaux et des rapports de dominance entre les villes voisines de différents niveaux ».</a:t>
            </a:r>
            <a:endParaRPr lang="fr-FR" sz="1400" dirty="0">
              <a:solidFill>
                <a:schemeClr val="bg1">
                  <a:lumMod val="60000"/>
                  <a:lumOff val="40000"/>
                </a:schemeClr>
              </a:solidFill>
              <a:latin typeface="Times New Roman" pitchFamily="18" charset="0"/>
              <a:cs typeface="Times New Roman" pitchFamily="18" charset="0"/>
            </a:endParaRPr>
          </a:p>
        </p:txBody>
      </p:sp>
      <p:sp>
        <p:nvSpPr>
          <p:cNvPr id="11" name="Ellipse 10"/>
          <p:cNvSpPr/>
          <p:nvPr/>
        </p:nvSpPr>
        <p:spPr>
          <a:xfrm>
            <a:off x="8143900" y="0"/>
            <a:ext cx="785818" cy="714380"/>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fr-FR" sz="4000" dirty="0" smtClean="0"/>
              <a:t>5</a:t>
            </a:r>
            <a:endParaRPr lang="ar-DZ" sz="4000" dirty="0"/>
          </a:p>
        </p:txBody>
      </p:sp>
      <p:sp>
        <p:nvSpPr>
          <p:cNvPr id="12" name="Oval 66"/>
          <p:cNvSpPr>
            <a:spLocks noChangeArrowheads="1"/>
          </p:cNvSpPr>
          <p:nvPr/>
        </p:nvSpPr>
        <p:spPr bwMode="auto">
          <a:xfrm>
            <a:off x="9445957" y="1801504"/>
            <a:ext cx="189362" cy="192396"/>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13" name="Oval 67"/>
          <p:cNvSpPr>
            <a:spLocks noChangeArrowheads="1"/>
          </p:cNvSpPr>
          <p:nvPr/>
        </p:nvSpPr>
        <p:spPr bwMode="auto">
          <a:xfrm>
            <a:off x="9847263" y="1489075"/>
            <a:ext cx="215900" cy="215900"/>
          </a:xfrm>
          <a:prstGeom prst="ellipse">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14" name="Oval 68"/>
          <p:cNvSpPr>
            <a:spLocks noChangeArrowheads="1"/>
          </p:cNvSpPr>
          <p:nvPr/>
        </p:nvSpPr>
        <p:spPr bwMode="auto">
          <a:xfrm>
            <a:off x="9828213" y="1916113"/>
            <a:ext cx="144462" cy="144462"/>
          </a:xfrm>
          <a:prstGeom prst="ellipse">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50000" t="50000" r="50000" b="50000"/>
            </a:path>
            <a:tileRect/>
          </a:gradFill>
          <a:ln w="9525">
            <a:noFill/>
            <a:round/>
            <a:headEnd/>
            <a:tailEnd/>
          </a:ln>
          <a:effectLst/>
        </p:spPr>
        <p:txBody>
          <a:bodyPr wrap="none" anchor="ctr"/>
          <a:lstStyle/>
          <a:p>
            <a:endParaRPr lang="ar-DZ"/>
          </a:p>
        </p:txBody>
      </p:sp>
      <p:pic>
        <p:nvPicPr>
          <p:cNvPr id="15" name="Image 14"/>
          <p:cNvPicPr/>
          <p:nvPr/>
        </p:nvPicPr>
        <p:blipFill>
          <a:blip r:embed="rId2">
            <a:lum contrast="30000"/>
          </a:blip>
          <a:srcRect l="3030" t="8457" r="12121" b="9796"/>
          <a:stretch>
            <a:fillRect/>
          </a:stretch>
        </p:blipFill>
        <p:spPr bwMode="auto">
          <a:xfrm>
            <a:off x="6143604" y="3143248"/>
            <a:ext cx="3000396" cy="250033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accel="50000" decel="50000" fill="hold" grpId="0" nodeType="withEffect">
                                  <p:stCondLst>
                                    <p:cond delay="0"/>
                                  </p:stCondLst>
                                  <p:childTnLst>
                                    <p:animMotion origin="layout" path="M -0.13576 -0.19542 C -0.11857 -0.18039 -0.11198 -0.1524 -0.12153 -0.1309 C -0.13073 -0.11078 -0.15295 -0.10453 -0.17083 -0.11933 C -0.18784 -0.13344 -0.19392 -0.16142 -0.1842 -0.18224 C -0.17465 -0.20351 -0.15312 -0.20953 -0.13576 -0.19542 Z " pathEditMode="fixed" rAng="1878603" ptsTypes="fffff">
                                      <p:cBhvr>
                                        <p:cTn id="6" dur="1000" fill="hold"/>
                                        <p:tgtEl>
                                          <p:spTgt spid="13"/>
                                        </p:tgtEl>
                                        <p:attrNameLst>
                                          <p:attrName>ppt_x</p:attrName>
                                          <p:attrName>ppt_y</p:attrName>
                                        </p:attrNameLst>
                                      </p:cBhvr>
                                      <p:rCtr x="-1700" y="3800"/>
                                    </p:animMotion>
                                  </p:childTnLst>
                                </p:cTn>
                              </p:par>
                              <p:par>
                                <p:cTn id="7" presetID="1" presetClass="path" presetSubtype="0" repeatCount="indefinite" accel="50000" decel="50000" fill="hold" grpId="0" nodeType="withEffect">
                                  <p:stCondLst>
                                    <p:cond delay="0"/>
                                  </p:stCondLst>
                                  <p:childTnLst>
                                    <p:animMotion origin="layout" path="M -0.11424 -0.15148 C -0.13802 -0.1383 -0.16424 -0.14894 -0.17257 -0.176 C -0.1809 -0.20236 -0.16823 -0.23543 -0.14462 -0.24862 C -0.12083 -0.2618 -0.09462 -0.25023 -0.08646 -0.22364 C -0.07795 -0.19681 -0.09045 -0.16467 -0.11424 -0.15148 Z " pathEditMode="fixed" rAng="9449789" ptsTypes="fffff">
                                      <p:cBhvr>
                                        <p:cTn id="8" dur="1000" fill="hold"/>
                                        <p:tgtEl>
                                          <p:spTgt spid="14"/>
                                        </p:tgtEl>
                                        <p:attrNameLst>
                                          <p:attrName>ppt_x</p:attrName>
                                          <p:attrName>ppt_y</p:attrName>
                                        </p:attrNameLst>
                                      </p:cBhvr>
                                      <p:rCtr x="-1500" y="-4800"/>
                                    </p:animMotion>
                                  </p:childTnLst>
                                </p:cTn>
                              </p:par>
                              <p:par>
                                <p:cTn id="9" presetID="1" presetClass="path" presetSubtype="0" repeatCount="indefinite" accel="50000" decel="50000" fill="hold" grpId="0" nodeType="withEffect">
                                  <p:stCondLst>
                                    <p:cond delay="0"/>
                                  </p:stCondLst>
                                  <p:childTnLst>
                                    <p:animMotion origin="layout" path="M -0.14931 -0.16051 C -0.16268 -0.18109 -0.16077 -0.21023 -0.14671 -0.22595 C -0.13386 -0.2433 -0.11181 -0.23937 -0.09758 -0.21717 C -0.0849 -0.19751 -0.08594 -0.16906 -0.10018 -0.15264 C -0.11407 -0.13668 -0.1356 -0.13992 -0.14931 -0.16051 Z " pathEditMode="fixed" rAng="13759318" ptsTypes="fffff">
                                      <p:cBhvr>
                                        <p:cTn id="10" dur="1000" fill="hold"/>
                                        <p:tgtEl>
                                          <p:spTgt spid="12"/>
                                        </p:tgtEl>
                                        <p:attrNameLst>
                                          <p:attrName>ppt_x</p:attrName>
                                          <p:attrName>ppt_y</p:attrName>
                                        </p:attrNameLst>
                                      </p:cBhvr>
                                      <p:rCtr x="2500" y="-2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re 3"/>
          <p:cNvSpPr>
            <a:spLocks noGrp="1"/>
          </p:cNvSpPr>
          <p:nvPr>
            <p:ph type="title"/>
          </p:nvPr>
        </p:nvSpPr>
        <p:spPr>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3600" dirty="0" smtClean="0"/>
              <a:t>CENTRALITE ET NODALITE </a:t>
            </a:r>
            <a:endParaRPr lang="fr-FR" sz="3500" b="1" dirty="0">
              <a:solidFill>
                <a:schemeClr val="accent4">
                  <a:lumMod val="10000"/>
                </a:schemeClr>
              </a:solidFill>
              <a:latin typeface="Times New Roman" pitchFamily="18" charset="0"/>
              <a:cs typeface="Times New Roman" pitchFamily="18" charset="0"/>
            </a:endParaRPr>
          </a:p>
        </p:txBody>
      </p:sp>
      <p:sp>
        <p:nvSpPr>
          <p:cNvPr id="8" name="Titre 3"/>
          <p:cNvSpPr txBox="1">
            <a:spLocks/>
          </p:cNvSpPr>
          <p:nvPr/>
        </p:nvSpPr>
        <p:spPr bwMode="auto">
          <a:xfrm>
            <a:off x="214282" y="2143116"/>
            <a:ext cx="4929222" cy="4714884"/>
          </a:xfrm>
          <a:prstGeom prst="round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r>
              <a:rPr lang="fr-FR" sz="2400" b="1" dirty="0" smtClean="0">
                <a:solidFill>
                  <a:schemeClr val="bg1">
                    <a:lumMod val="50000"/>
                  </a:schemeClr>
                </a:solidFill>
                <a:latin typeface="Arial" pitchFamily="34" charset="0"/>
                <a:ea typeface="Times New Roman" pitchFamily="18" charset="0"/>
                <a:cs typeface="Arabic Transparent" pitchFamily="2" charset="-78"/>
              </a:rPr>
              <a:t>        </a:t>
            </a:r>
            <a:r>
              <a:rPr lang="fr-FR" sz="1400" dirty="0" smtClean="0"/>
              <a:t>Le concept de centre est à différencier de celui de nœud, même si les deux entretiennent de nombreuses interdépendances. Un nœud, en géographie, est un lieu qui se trouve à l’intersection de plusieurs axes (routiers, ferrés, aériens) et qui jouit de ce fait d’une bonne connectivité. Les réseaux servant avant tout à connecter et rendre accessibles les zones de peuplement les unes avec les autres pour réduire les contraintes de la distance physique, il est logique que les grands centres soient des nœuds sur les réseaux. </a:t>
            </a:r>
          </a:p>
          <a:p>
            <a:r>
              <a:rPr lang="fr-FR" sz="1400" dirty="0" smtClean="0"/>
              <a:t>Cependant, il peut également y avoir des nœuds qui se constituent hors des centres, pour des raisons d’organisation des réseaux, et ces nœuds peuvent à terme devenir des centres, du fait de la qualité de l’accessibilité dont ils jouissent. Le caractère nodal d’un lieu peut ainsi être créateur de nouvelles centralités. La création de pépinières d’entreprises ou la construction de zones commerciales à proximité des échangeurs routiers et en dehors de tout noyau villageois en sont les témoins. </a:t>
            </a:r>
            <a:endParaRPr kumimoji="0" lang="fr-FR" sz="1100" b="1" i="0" u="none" strike="noStrike" kern="0" cap="none" spc="0" normalizeH="0" baseline="0" noProof="0" dirty="0">
              <a:ln>
                <a:noFill/>
              </a:ln>
              <a:solidFill>
                <a:schemeClr val="accent4">
                  <a:lumMod val="10000"/>
                </a:schemeClr>
              </a:solidFill>
              <a:effectLst>
                <a:outerShdw blurRad="38100" dist="38100" dir="2700000" algn="tl">
                  <a:srgbClr val="000000"/>
                </a:outerShdw>
              </a:effectLst>
              <a:uLnTx/>
              <a:uFillTx/>
              <a:latin typeface="Times New Roman" pitchFamily="18" charset="0"/>
              <a:ea typeface="+mn-ea"/>
              <a:cs typeface="Times New Roman" pitchFamily="18" charset="0"/>
            </a:endParaRPr>
          </a:p>
        </p:txBody>
      </p:sp>
      <p:sp>
        <p:nvSpPr>
          <p:cNvPr id="1025" name="Rectangle 1"/>
          <p:cNvSpPr>
            <a:spLocks noChangeArrowheads="1"/>
          </p:cNvSpPr>
          <p:nvPr/>
        </p:nvSpPr>
        <p:spPr bwMode="auto">
          <a:xfrm>
            <a:off x="0"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Ellipse 4"/>
          <p:cNvSpPr/>
          <p:nvPr/>
        </p:nvSpPr>
        <p:spPr>
          <a:xfrm>
            <a:off x="8072462" y="285728"/>
            <a:ext cx="785818" cy="714380"/>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fr-FR" sz="4000" dirty="0" smtClean="0"/>
              <a:t>6</a:t>
            </a:r>
            <a:endParaRPr lang="ar-DZ" sz="4000" dirty="0"/>
          </a:p>
        </p:txBody>
      </p:sp>
      <p:sp>
        <p:nvSpPr>
          <p:cNvPr id="6" name="Oval 66"/>
          <p:cNvSpPr>
            <a:spLocks noChangeArrowheads="1"/>
          </p:cNvSpPr>
          <p:nvPr/>
        </p:nvSpPr>
        <p:spPr bwMode="auto">
          <a:xfrm>
            <a:off x="9445957" y="1801504"/>
            <a:ext cx="189362" cy="192396"/>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7" name="Oval 67"/>
          <p:cNvSpPr>
            <a:spLocks noChangeArrowheads="1"/>
          </p:cNvSpPr>
          <p:nvPr/>
        </p:nvSpPr>
        <p:spPr bwMode="auto">
          <a:xfrm>
            <a:off x="9847263" y="1489075"/>
            <a:ext cx="215900" cy="215900"/>
          </a:xfrm>
          <a:prstGeom prst="ellipse">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9" name="Oval 68"/>
          <p:cNvSpPr>
            <a:spLocks noChangeArrowheads="1"/>
          </p:cNvSpPr>
          <p:nvPr/>
        </p:nvSpPr>
        <p:spPr bwMode="auto">
          <a:xfrm>
            <a:off x="9828213" y="1916113"/>
            <a:ext cx="144462" cy="144462"/>
          </a:xfrm>
          <a:prstGeom prst="ellipse">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50000" t="50000" r="50000" b="50000"/>
            </a:path>
            <a:tileRect/>
          </a:gradFill>
          <a:ln w="9525">
            <a:noFill/>
            <a:round/>
            <a:headEnd/>
            <a:tailEnd/>
          </a:ln>
          <a:effectLst/>
        </p:spPr>
        <p:txBody>
          <a:bodyPr wrap="none" anchor="ctr"/>
          <a:lstStyle/>
          <a:p>
            <a:endParaRPr lang="ar-DZ"/>
          </a:p>
        </p:txBody>
      </p:sp>
      <p:sp>
        <p:nvSpPr>
          <p:cNvPr id="10" name="Flèche à trois pointes 9"/>
          <p:cNvSpPr/>
          <p:nvPr/>
        </p:nvSpPr>
        <p:spPr>
          <a:xfrm>
            <a:off x="500034" y="1285860"/>
            <a:ext cx="8501122" cy="1000132"/>
          </a:xfrm>
          <a:prstGeom prst="leftRightUpArrow">
            <a:avLst>
              <a:gd name="adj1" fmla="val 6627"/>
              <a:gd name="adj2" fmla="val 25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dirty="0"/>
          </a:p>
        </p:txBody>
      </p:sp>
      <p:pic>
        <p:nvPicPr>
          <p:cNvPr id="12" name="Image 11"/>
          <p:cNvPicPr/>
          <p:nvPr/>
        </p:nvPicPr>
        <p:blipFill>
          <a:blip r:embed="rId2">
            <a:lum contrast="30000"/>
          </a:blip>
          <a:srcRect l="2092" t="10031" r="12155"/>
          <a:stretch>
            <a:fillRect/>
          </a:stretch>
        </p:blipFill>
        <p:spPr bwMode="auto">
          <a:xfrm>
            <a:off x="5715008" y="2571744"/>
            <a:ext cx="2928958" cy="285752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accel="50000" decel="50000" fill="hold" grpId="0" nodeType="withEffect">
                                  <p:stCondLst>
                                    <p:cond delay="0"/>
                                  </p:stCondLst>
                                  <p:childTnLst>
                                    <p:animMotion origin="layout" path="M -0.13576 -0.19542 C -0.11857 -0.18039 -0.11198 -0.1524 -0.12153 -0.1309 C -0.13073 -0.11078 -0.15295 -0.10453 -0.17083 -0.11933 C -0.18784 -0.13344 -0.19392 -0.16142 -0.1842 -0.18224 C -0.17465 -0.20351 -0.15312 -0.20953 -0.13576 -0.19542 Z " pathEditMode="fixed" rAng="1878603" ptsTypes="fffff">
                                      <p:cBhvr>
                                        <p:cTn id="6" dur="1000" fill="hold"/>
                                        <p:tgtEl>
                                          <p:spTgt spid="7"/>
                                        </p:tgtEl>
                                        <p:attrNameLst>
                                          <p:attrName>ppt_x</p:attrName>
                                          <p:attrName>ppt_y</p:attrName>
                                        </p:attrNameLst>
                                      </p:cBhvr>
                                      <p:rCtr x="-1700" y="3800"/>
                                    </p:animMotion>
                                  </p:childTnLst>
                                </p:cTn>
                              </p:par>
                              <p:par>
                                <p:cTn id="7" presetID="1" presetClass="path" presetSubtype="0" repeatCount="indefinite" accel="50000" decel="50000" fill="hold" grpId="0" nodeType="withEffect">
                                  <p:stCondLst>
                                    <p:cond delay="0"/>
                                  </p:stCondLst>
                                  <p:childTnLst>
                                    <p:animMotion origin="layout" path="M -0.11424 -0.15148 C -0.13802 -0.1383 -0.16424 -0.14894 -0.17257 -0.176 C -0.1809 -0.20236 -0.16823 -0.23543 -0.14462 -0.24862 C -0.12083 -0.2618 -0.09462 -0.25023 -0.08646 -0.22364 C -0.07795 -0.19681 -0.09045 -0.16467 -0.11424 -0.15148 Z " pathEditMode="fixed" rAng="9449789" ptsTypes="fffff">
                                      <p:cBhvr>
                                        <p:cTn id="8" dur="1000" fill="hold"/>
                                        <p:tgtEl>
                                          <p:spTgt spid="9"/>
                                        </p:tgtEl>
                                        <p:attrNameLst>
                                          <p:attrName>ppt_x</p:attrName>
                                          <p:attrName>ppt_y</p:attrName>
                                        </p:attrNameLst>
                                      </p:cBhvr>
                                      <p:rCtr x="-1500" y="-4800"/>
                                    </p:animMotion>
                                  </p:childTnLst>
                                </p:cTn>
                              </p:par>
                              <p:par>
                                <p:cTn id="9" presetID="1" presetClass="path" presetSubtype="0" repeatCount="indefinite" accel="50000" decel="50000" fill="hold" grpId="0" nodeType="withEffect">
                                  <p:stCondLst>
                                    <p:cond delay="0"/>
                                  </p:stCondLst>
                                  <p:childTnLst>
                                    <p:animMotion origin="layout" path="M -0.14931 -0.16051 C -0.16268 -0.18109 -0.16077 -0.21023 -0.14671 -0.22595 C -0.13386 -0.2433 -0.11181 -0.23937 -0.09758 -0.21717 C -0.0849 -0.19751 -0.08594 -0.16906 -0.10018 -0.15264 C -0.11407 -0.13668 -0.1356 -0.13992 -0.14931 -0.16051 Z " pathEditMode="fixed" rAng="13759318" ptsTypes="fffff">
                                      <p:cBhvr>
                                        <p:cTn id="10" dur="1000" fill="hold"/>
                                        <p:tgtEl>
                                          <p:spTgt spid="6"/>
                                        </p:tgtEl>
                                        <p:attrNameLst>
                                          <p:attrName>ppt_x</p:attrName>
                                          <p:attrName>ppt_y</p:attrName>
                                        </p:attrNameLst>
                                      </p:cBhvr>
                                      <p:rCtr x="2500" y="-2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avec flèche vers le haut 1"/>
          <p:cNvSpPr/>
          <p:nvPr/>
        </p:nvSpPr>
        <p:spPr>
          <a:xfrm>
            <a:off x="214282" y="214290"/>
            <a:ext cx="8715436" cy="6429420"/>
          </a:xfrm>
          <a:prstGeom prst="upArrowCallout">
            <a:avLst>
              <a:gd name="adj1" fmla="val 12093"/>
              <a:gd name="adj2" fmla="val 62751"/>
              <a:gd name="adj3" fmla="val 21164"/>
              <a:gd name="adj4" fmla="val 75344"/>
            </a:avLst>
          </a:prstGeom>
          <a:solidFill>
            <a:schemeClr val="bg1">
              <a:lumMod val="60000"/>
              <a:lumOff val="40000"/>
            </a:schemeClr>
          </a:solidFill>
          <a:ln w="60325">
            <a:solidFill>
              <a:schemeClr val="accent2">
                <a:lumMod val="60000"/>
                <a:lumOff val="40000"/>
              </a:schemeClr>
            </a:solidFill>
          </a:ln>
          <a:effectLst>
            <a:glow rad="228600">
              <a:schemeClr val="accent3">
                <a:satMod val="175000"/>
                <a:alpha val="40000"/>
              </a:schemeClr>
            </a:glow>
            <a:outerShdw blurRad="63500" sx="93000" sy="93000" algn="ctr" rotWithShape="0">
              <a:prstClr val="black">
                <a:alpha val="55000"/>
              </a:prstClr>
            </a:outerShdw>
            <a:reflection blurRad="6350" stA="52000" endA="300" endPos="35000" dir="5400000" sy="-100000" algn="bl" rotWithShape="0"/>
            <a:softEdge rad="31750"/>
          </a:effectLst>
          <a:scene3d>
            <a:camera prst="orthographicFront"/>
            <a:lightRig rig="threePt" dir="t"/>
          </a:scene3d>
          <a:sp3d>
            <a:bevelT w="298450" h="2794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dirty="0" smtClean="0"/>
              <a:t>Si un nœud n’est pas forcément un centre, en revanche un centre est presque systématiquement un nœud, car l’accessibilité est une condition majeure et quasi indissociable de l’exercice d’un pouvoir d’attraction ou de diffusion sur un « </a:t>
            </a:r>
            <a:r>
              <a:rPr lang="fr-FR" sz="1200" i="1" dirty="0" smtClean="0"/>
              <a:t>hinterland ». Si les réseaux ne permettent pas à la périphérie de rallier efficacement le centre, alors ce dernier perd de sa capacité à exercer son attraction, donc sa qualité de centre. Les réseaux sont conçus pour relier prioritairement les espaces centraux entre eux dans les meilleures conditions. Les centres sont donc au carrefour de ces grands axes, et ils se nourrissent de ces réseaux pour prospérer. Cependant, l’importance croissante de la connexion à certains types de réseaux pour assurer le développement peut inverser la perception des liens entre villes et </a:t>
            </a:r>
            <a:r>
              <a:rPr lang="fr-FR" sz="1200" dirty="0" smtClean="0"/>
              <a:t>réseaux, et l’on peut se demander si ce ne sont pas plutôt les villes qui sont dépendantes des flux qui parcourent les réseaux (</a:t>
            </a:r>
            <a:r>
              <a:rPr lang="fr-FR" sz="1200" dirty="0" err="1" smtClean="0"/>
              <a:t>Mongin</a:t>
            </a:r>
            <a:r>
              <a:rPr lang="fr-FR" sz="1200" dirty="0" smtClean="0"/>
              <a:t>, 2054). L’enjeu pour les villes devient alors d’attirer les flux, et de se constituer en nœud majeur du réseau pour ne pas être à l’écart des flux matériels et informationnels qui conditionnent le dynamisme économique d’un pôle. A l’instar du développement du réseau ferré au 19ème siècle, qui a fortement influencé le rayonnement des villes connectées au détriment des autres, condamnées à rester des villes de second rang, la présence d’un aéroport, véritable interface avec le reste du monde, est aujourd’hui fondamentale pour permettre à un centre de rayonner à une échelle internationale et de s’insérer dans les réseaux globaux. </a:t>
            </a:r>
          </a:p>
          <a:p>
            <a:endParaRPr lang="fr-FR" sz="1200" dirty="0" smtClean="0"/>
          </a:p>
          <a:p>
            <a:endParaRPr lang="fr-FR" sz="1200" dirty="0" smtClean="0"/>
          </a:p>
          <a:p>
            <a:endParaRPr lang="fr-FR" sz="1200" dirty="0" smtClean="0"/>
          </a:p>
          <a:p>
            <a:endParaRPr lang="fr-FR" sz="1200" dirty="0" smtClean="0"/>
          </a:p>
          <a:p>
            <a:endParaRPr lang="fr-FR" sz="1200" dirty="0" smtClean="0"/>
          </a:p>
          <a:p>
            <a:endParaRPr lang="fr-FR" sz="1200" dirty="0" smtClean="0"/>
          </a:p>
          <a:p>
            <a:endParaRPr lang="fr-FR" sz="1200" dirty="0" smtClean="0"/>
          </a:p>
          <a:p>
            <a:endParaRPr lang="fr-FR" sz="1200" dirty="0" smtClean="0"/>
          </a:p>
          <a:p>
            <a:endParaRPr lang="fr-FR" sz="1200" dirty="0"/>
          </a:p>
        </p:txBody>
      </p:sp>
      <p:sp>
        <p:nvSpPr>
          <p:cNvPr id="4" name="Rectangle 3"/>
          <p:cNvSpPr/>
          <p:nvPr/>
        </p:nvSpPr>
        <p:spPr>
          <a:xfrm>
            <a:off x="1142976" y="785794"/>
            <a:ext cx="6858048" cy="461665"/>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extrusionH="57150" contourW="6350" prstMaterial="metal">
              <a:bevelT w="209550" h="25400" prst="relaxedInset"/>
              <a:contourClr>
                <a:schemeClr val="accent1">
                  <a:shade val="75000"/>
                </a:schemeClr>
              </a:contourClr>
            </a:sp3d>
          </a:bodyPr>
          <a:lstStyle/>
          <a:p>
            <a:pPr algn="ctr"/>
            <a:r>
              <a:rPr lang="fr-FR" sz="2400" dirty="0" smtClean="0"/>
              <a:t>CENTRALITE ET ACCESSIBILITE </a:t>
            </a:r>
            <a:endParaRPr lang="fr-FR" sz="2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Ellipse 4"/>
          <p:cNvSpPr/>
          <p:nvPr/>
        </p:nvSpPr>
        <p:spPr>
          <a:xfrm>
            <a:off x="8072462" y="285728"/>
            <a:ext cx="785818" cy="714380"/>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fr-FR" sz="4000" dirty="0" smtClean="0"/>
              <a:t>7</a:t>
            </a:r>
            <a:endParaRPr lang="ar-DZ" sz="4000" dirty="0"/>
          </a:p>
        </p:txBody>
      </p:sp>
      <p:sp>
        <p:nvSpPr>
          <p:cNvPr id="6" name="Oval 66"/>
          <p:cNvSpPr>
            <a:spLocks noChangeArrowheads="1"/>
          </p:cNvSpPr>
          <p:nvPr/>
        </p:nvSpPr>
        <p:spPr bwMode="auto">
          <a:xfrm>
            <a:off x="9445957" y="1801504"/>
            <a:ext cx="189362" cy="192396"/>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7" name="Oval 67"/>
          <p:cNvSpPr>
            <a:spLocks noChangeArrowheads="1"/>
          </p:cNvSpPr>
          <p:nvPr/>
        </p:nvSpPr>
        <p:spPr bwMode="auto">
          <a:xfrm>
            <a:off x="9847263" y="1489075"/>
            <a:ext cx="215900" cy="215900"/>
          </a:xfrm>
          <a:prstGeom prst="ellipse">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8" name="Oval 68"/>
          <p:cNvSpPr>
            <a:spLocks noChangeArrowheads="1"/>
          </p:cNvSpPr>
          <p:nvPr/>
        </p:nvSpPr>
        <p:spPr bwMode="auto">
          <a:xfrm>
            <a:off x="9828213" y="1916113"/>
            <a:ext cx="144462" cy="144462"/>
          </a:xfrm>
          <a:prstGeom prst="ellipse">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50000" t="50000" r="50000" b="50000"/>
            </a:path>
            <a:tileRect/>
          </a:gradFill>
          <a:ln w="9525">
            <a:noFill/>
            <a:round/>
            <a:headEnd/>
            <a:tailEnd/>
          </a:ln>
          <a:effectLst/>
        </p:spPr>
        <p:txBody>
          <a:bodyPr wrap="none" anchor="ctr"/>
          <a:lstStyle/>
          <a:p>
            <a:endParaRPr lang="ar-DZ"/>
          </a:p>
        </p:txBody>
      </p:sp>
      <p:pic>
        <p:nvPicPr>
          <p:cNvPr id="9" name="Picture 2"/>
          <p:cNvPicPr>
            <a:picLocks noChangeAspect="1" noChangeArrowheads="1"/>
          </p:cNvPicPr>
          <p:nvPr/>
        </p:nvPicPr>
        <p:blipFill>
          <a:blip r:embed="rId2">
            <a:lum contrast="30000"/>
          </a:blip>
          <a:srcRect/>
          <a:stretch>
            <a:fillRect/>
          </a:stretch>
        </p:blipFill>
        <p:spPr bwMode="auto">
          <a:xfrm>
            <a:off x="500034" y="4643446"/>
            <a:ext cx="8429684" cy="1952613"/>
          </a:xfrm>
          <a:prstGeom prst="rect">
            <a:avLst/>
          </a:prstGeom>
          <a:noFill/>
          <a:ln w="9525">
            <a:noFill/>
            <a:miter lim="800000"/>
            <a:headEnd/>
            <a:tailEnd/>
          </a:ln>
          <a:effectLst/>
        </p:spPr>
      </p:pic>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accel="50000" decel="50000" fill="hold" grpId="0" nodeType="withEffect">
                                  <p:stCondLst>
                                    <p:cond delay="0"/>
                                  </p:stCondLst>
                                  <p:childTnLst>
                                    <p:animMotion origin="layout" path="M -0.13576 -0.19542 C -0.11857 -0.18039 -0.11198 -0.1524 -0.12153 -0.1309 C -0.13073 -0.11078 -0.15295 -0.10453 -0.17083 -0.11933 C -0.18784 -0.13344 -0.19392 -0.16142 -0.1842 -0.18224 C -0.17465 -0.20351 -0.15312 -0.20953 -0.13576 -0.19542 Z " pathEditMode="fixed" rAng="1878603" ptsTypes="fffff">
                                      <p:cBhvr>
                                        <p:cTn id="6" dur="1000" fill="hold"/>
                                        <p:tgtEl>
                                          <p:spTgt spid="7"/>
                                        </p:tgtEl>
                                        <p:attrNameLst>
                                          <p:attrName>ppt_x</p:attrName>
                                          <p:attrName>ppt_y</p:attrName>
                                        </p:attrNameLst>
                                      </p:cBhvr>
                                      <p:rCtr x="-1700" y="3800"/>
                                    </p:animMotion>
                                  </p:childTnLst>
                                </p:cTn>
                              </p:par>
                              <p:par>
                                <p:cTn id="7" presetID="1" presetClass="path" presetSubtype="0" repeatCount="indefinite" accel="50000" decel="50000" fill="hold" grpId="0" nodeType="withEffect">
                                  <p:stCondLst>
                                    <p:cond delay="0"/>
                                  </p:stCondLst>
                                  <p:childTnLst>
                                    <p:animMotion origin="layout" path="M -0.11424 -0.15148 C -0.13802 -0.1383 -0.16424 -0.14894 -0.17257 -0.176 C -0.1809 -0.20236 -0.16823 -0.23543 -0.14462 -0.24862 C -0.12083 -0.2618 -0.09462 -0.25023 -0.08646 -0.22364 C -0.07795 -0.19681 -0.09045 -0.16467 -0.11424 -0.15148 Z " pathEditMode="fixed" rAng="9449789" ptsTypes="fffff">
                                      <p:cBhvr>
                                        <p:cTn id="8" dur="1000" fill="hold"/>
                                        <p:tgtEl>
                                          <p:spTgt spid="8"/>
                                        </p:tgtEl>
                                        <p:attrNameLst>
                                          <p:attrName>ppt_x</p:attrName>
                                          <p:attrName>ppt_y</p:attrName>
                                        </p:attrNameLst>
                                      </p:cBhvr>
                                      <p:rCtr x="-1500" y="-4800"/>
                                    </p:animMotion>
                                  </p:childTnLst>
                                </p:cTn>
                              </p:par>
                              <p:par>
                                <p:cTn id="9" presetID="1" presetClass="path" presetSubtype="0" repeatCount="indefinite" accel="50000" decel="50000" fill="hold" grpId="0" nodeType="withEffect">
                                  <p:stCondLst>
                                    <p:cond delay="0"/>
                                  </p:stCondLst>
                                  <p:childTnLst>
                                    <p:animMotion origin="layout" path="M -0.14931 -0.16051 C -0.16268 -0.18109 -0.16077 -0.21023 -0.14671 -0.22595 C -0.13386 -0.2433 -0.11181 -0.23937 -0.09758 -0.21717 C -0.0849 -0.19751 -0.08594 -0.16906 -0.10018 -0.15264 C -0.11407 -0.13668 -0.1356 -0.13992 -0.14931 -0.16051 Z " pathEditMode="fixed" rAng="13759318" ptsTypes="fffff">
                                      <p:cBhvr>
                                        <p:cTn id="10" dur="1000" fill="hold"/>
                                        <p:tgtEl>
                                          <p:spTgt spid="6"/>
                                        </p:tgtEl>
                                        <p:attrNameLst>
                                          <p:attrName>ppt_x</p:attrName>
                                          <p:attrName>ppt_y</p:attrName>
                                        </p:attrNameLst>
                                      </p:cBhvr>
                                      <p:rCtr x="2500" y="-2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à coins arrondis 4"/>
          <p:cNvSpPr/>
          <p:nvPr/>
        </p:nvSpPr>
        <p:spPr>
          <a:xfrm>
            <a:off x="0" y="214290"/>
            <a:ext cx="8358246" cy="1071570"/>
          </a:xfrm>
          <a:prstGeom prst="roundRect">
            <a:avLst/>
          </a:prstGeom>
          <a:solidFill>
            <a:schemeClr val="bg2">
              <a:lumMod val="40000"/>
              <a:lumOff val="60000"/>
            </a:schemeClr>
          </a:solidFill>
          <a:effectLst>
            <a:glow rad="228600">
              <a:schemeClr val="accent3">
                <a:satMod val="175000"/>
                <a:alpha val="40000"/>
              </a:schemeClr>
            </a:glow>
            <a:outerShdw blurRad="63500" sx="102000" sy="102000" algn="ctr" rotWithShape="0">
              <a:prstClr val="black">
                <a:alpha val="40000"/>
              </a:prstClr>
            </a:outerShdw>
            <a:reflection blurRad="6350" stA="52000" endA="300" endPos="35000" dir="5400000" sy="-100000" algn="bl" rotWithShape="0"/>
          </a:effectLst>
          <a:scene3d>
            <a:camera prst="orthographicFront"/>
            <a:lightRig rig="threePt" dir="t"/>
          </a:scene3d>
          <a:sp3d>
            <a:bevelT w="215900" h="2159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6"/>
          <p:cNvSpPr/>
          <p:nvPr/>
        </p:nvSpPr>
        <p:spPr>
          <a:xfrm>
            <a:off x="-357222" y="285728"/>
            <a:ext cx="9039904" cy="892552"/>
          </a:xfrm>
          <a:prstGeom prst="rect">
            <a:avLst/>
          </a:prstGeom>
          <a:noFill/>
        </p:spPr>
        <p:txBody>
          <a:bodyPr wrap="square" lIns="91440" tIns="45720" rIns="91440" bIns="45720">
            <a:spAutoFit/>
          </a:bodyPr>
          <a:lstStyle/>
          <a:p>
            <a:pPr algn="ctr"/>
            <a:r>
              <a:rPr lang="fr-FR" sz="2400" dirty="0" smtClean="0"/>
              <a:t>CENTRALITE D’EQUIPEMENTS PUBLICS ET CENTRALITE </a:t>
            </a:r>
            <a:r>
              <a:rPr lang="fr-FR" sz="2800" dirty="0" smtClean="0"/>
              <a:t>D’EQUIPEMENTS PRIVES </a:t>
            </a:r>
            <a:endParaRPr lang="fr-FR" sz="40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ogner un rectangle avec un coin diagonal 7"/>
          <p:cNvSpPr/>
          <p:nvPr/>
        </p:nvSpPr>
        <p:spPr>
          <a:xfrm>
            <a:off x="214282" y="1714488"/>
            <a:ext cx="4786346" cy="4929222"/>
          </a:xfrm>
          <a:prstGeom prst="snip2DiagRect">
            <a:avLst/>
          </a:prstGeom>
        </p:spPr>
        <p:style>
          <a:lnRef idx="2">
            <a:schemeClr val="dk1"/>
          </a:lnRef>
          <a:fillRef idx="1">
            <a:schemeClr val="lt1"/>
          </a:fillRef>
          <a:effectRef idx="0">
            <a:schemeClr val="dk1"/>
          </a:effectRef>
          <a:fontRef idx="minor">
            <a:schemeClr val="dk1"/>
          </a:fontRef>
        </p:style>
        <p:txBody>
          <a:bodyPr rtlCol="0" anchor="ctr"/>
          <a:lstStyle/>
          <a:p>
            <a:r>
              <a:rPr lang="fr-FR" sz="1050" dirty="0" smtClean="0"/>
              <a:t>La centralité peut être de différentes natures, et il y a une différence majeure entre la centralité liée à l’existence d’une offre de commerces et de services entretenue par des acteurs privés et la centralité liée à une offre d’équipements publics. La présence d’un commerce est ainsi conditionnée par l’existence d’une demande susceptible de garantir la viabilité du commerce. La présence de commerces est donc le reflet dans l’espace d’un certain équilibre entre offre et demande, équilibre qui peut être perturbé soit par une croissance de l’emploi et de la population générant une augmentation de la demande, soit par l’établissement d’autres commerces venant significativement augmenter l’offre Leur distribution dans l’espace est également régie par une logique d’équité dans l’accès de la population aux services de base, à l’enseignement, à la culture ou aux soins, même si la question de la bonne gestion de l’argent public reste très importante. </a:t>
            </a:r>
          </a:p>
          <a:p>
            <a:r>
              <a:rPr lang="fr-FR" sz="1050" dirty="0" smtClean="0"/>
              <a:t>L’aménagement du territoire, qui est une pratique politique, ne dispose donc pas d’un pouvoir absolu pour déterminer le caractère central d’un lieu dans les pays d’économie capitaliste. Autant les autorités publiques peuvent-elles décider de l’installation d’équipements publics et d’infrastructures qui vont concourir à renforcer l’attractivité d’un lieu, autant elles ne peuvent garantir le maintien d’une activité économique dans une commune, même si celle-ci apporte une plus-value sociale très importante. Les pouvoirs publics peuvent certes donc créer des conditions plus favorables à l’établissement de tel ou tel type d’activité dans une commune mais ils ne peuvent en garantir le succès</a:t>
            </a:r>
            <a:r>
              <a:rPr lang="fr-FR" sz="1200" dirty="0" smtClean="0"/>
              <a:t>.  </a:t>
            </a:r>
            <a:endParaRPr lang="fr-FR" sz="1600" dirty="0"/>
          </a:p>
        </p:txBody>
      </p:sp>
      <p:sp>
        <p:nvSpPr>
          <p:cNvPr id="6" name="Ellipse 5"/>
          <p:cNvSpPr/>
          <p:nvPr/>
        </p:nvSpPr>
        <p:spPr>
          <a:xfrm>
            <a:off x="8358182" y="0"/>
            <a:ext cx="785818" cy="714380"/>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fr-FR" sz="4000" dirty="0" smtClean="0"/>
              <a:t>8</a:t>
            </a:r>
            <a:endParaRPr lang="ar-DZ" sz="4000" dirty="0"/>
          </a:p>
        </p:txBody>
      </p:sp>
      <p:sp>
        <p:nvSpPr>
          <p:cNvPr id="9" name="Oval 66"/>
          <p:cNvSpPr>
            <a:spLocks noChangeArrowheads="1"/>
          </p:cNvSpPr>
          <p:nvPr/>
        </p:nvSpPr>
        <p:spPr bwMode="auto">
          <a:xfrm>
            <a:off x="9445957" y="1801504"/>
            <a:ext cx="189362" cy="192396"/>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10" name="Oval 67"/>
          <p:cNvSpPr>
            <a:spLocks noChangeArrowheads="1"/>
          </p:cNvSpPr>
          <p:nvPr/>
        </p:nvSpPr>
        <p:spPr bwMode="auto">
          <a:xfrm>
            <a:off x="9847263" y="1489075"/>
            <a:ext cx="215900" cy="215900"/>
          </a:xfrm>
          <a:prstGeom prst="ellipse">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11" name="Oval 68"/>
          <p:cNvSpPr>
            <a:spLocks noChangeArrowheads="1"/>
          </p:cNvSpPr>
          <p:nvPr/>
        </p:nvSpPr>
        <p:spPr bwMode="auto">
          <a:xfrm>
            <a:off x="9828213" y="1916113"/>
            <a:ext cx="144462" cy="144462"/>
          </a:xfrm>
          <a:prstGeom prst="ellipse">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50000" t="50000" r="50000" b="50000"/>
            </a:path>
            <a:tileRect/>
          </a:gradFill>
          <a:ln w="9525">
            <a:noFill/>
            <a:round/>
            <a:headEnd/>
            <a:tailEnd/>
          </a:ln>
          <a:effectLst/>
        </p:spPr>
        <p:txBody>
          <a:bodyPr wrap="none" anchor="ctr"/>
          <a:lstStyle/>
          <a:p>
            <a:endParaRPr lang="ar-DZ"/>
          </a:p>
        </p:txBody>
      </p:sp>
      <p:sp>
        <p:nvSpPr>
          <p:cNvPr id="12" name="Flèche à trois pointes 11"/>
          <p:cNvSpPr/>
          <p:nvPr/>
        </p:nvSpPr>
        <p:spPr>
          <a:xfrm>
            <a:off x="357158" y="1071546"/>
            <a:ext cx="8501122" cy="714380"/>
          </a:xfrm>
          <a:prstGeom prst="leftRightUpArrow">
            <a:avLst>
              <a:gd name="adj1" fmla="val 6627"/>
              <a:gd name="adj2" fmla="val 25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dirty="0"/>
          </a:p>
        </p:txBody>
      </p:sp>
      <p:pic>
        <p:nvPicPr>
          <p:cNvPr id="2050" name="Picture 2"/>
          <p:cNvPicPr>
            <a:picLocks noChangeAspect="1" noChangeArrowheads="1"/>
          </p:cNvPicPr>
          <p:nvPr/>
        </p:nvPicPr>
        <p:blipFill>
          <a:blip r:embed="rId2"/>
          <a:srcRect/>
          <a:stretch>
            <a:fillRect/>
          </a:stretch>
        </p:blipFill>
        <p:spPr bwMode="auto">
          <a:xfrm>
            <a:off x="5162551" y="1785926"/>
            <a:ext cx="3981449" cy="4487176"/>
          </a:xfrm>
          <a:prstGeom prst="rect">
            <a:avLst/>
          </a:prstGeom>
          <a:noFill/>
          <a:ln w="9525">
            <a:noFill/>
            <a:miter lim="800000"/>
            <a:headEnd/>
            <a:tailEnd/>
          </a:ln>
          <a:effectLst/>
        </p:spPr>
      </p:pic>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accel="50000" decel="50000" fill="hold" grpId="0" nodeType="withEffect">
                                  <p:stCondLst>
                                    <p:cond delay="0"/>
                                  </p:stCondLst>
                                  <p:childTnLst>
                                    <p:animMotion origin="layout" path="M -0.13576 -0.19542 C -0.11857 -0.18039 -0.11198 -0.1524 -0.12153 -0.1309 C -0.13073 -0.11078 -0.15295 -0.10453 -0.17083 -0.11933 C -0.18784 -0.13344 -0.19392 -0.16142 -0.1842 -0.18224 C -0.17465 -0.20351 -0.15312 -0.20953 -0.13576 -0.19542 Z " pathEditMode="fixed" rAng="1878603" ptsTypes="fffff">
                                      <p:cBhvr>
                                        <p:cTn id="6" dur="1000" fill="hold"/>
                                        <p:tgtEl>
                                          <p:spTgt spid="10"/>
                                        </p:tgtEl>
                                        <p:attrNameLst>
                                          <p:attrName>ppt_x</p:attrName>
                                          <p:attrName>ppt_y</p:attrName>
                                        </p:attrNameLst>
                                      </p:cBhvr>
                                      <p:rCtr x="-1700" y="3800"/>
                                    </p:animMotion>
                                  </p:childTnLst>
                                </p:cTn>
                              </p:par>
                              <p:par>
                                <p:cTn id="7" presetID="1" presetClass="path" presetSubtype="0" repeatCount="indefinite" accel="50000" decel="50000" fill="hold" grpId="0" nodeType="withEffect">
                                  <p:stCondLst>
                                    <p:cond delay="0"/>
                                  </p:stCondLst>
                                  <p:childTnLst>
                                    <p:animMotion origin="layout" path="M -0.11424 -0.15148 C -0.13802 -0.1383 -0.16424 -0.14894 -0.17257 -0.176 C -0.1809 -0.20236 -0.16823 -0.23543 -0.14462 -0.24862 C -0.12083 -0.2618 -0.09462 -0.25023 -0.08646 -0.22364 C -0.07795 -0.19681 -0.09045 -0.16467 -0.11424 -0.15148 Z " pathEditMode="fixed" rAng="9449789" ptsTypes="fffff">
                                      <p:cBhvr>
                                        <p:cTn id="8" dur="1000" fill="hold"/>
                                        <p:tgtEl>
                                          <p:spTgt spid="11"/>
                                        </p:tgtEl>
                                        <p:attrNameLst>
                                          <p:attrName>ppt_x</p:attrName>
                                          <p:attrName>ppt_y</p:attrName>
                                        </p:attrNameLst>
                                      </p:cBhvr>
                                      <p:rCtr x="-1500" y="-4800"/>
                                    </p:animMotion>
                                  </p:childTnLst>
                                </p:cTn>
                              </p:par>
                              <p:par>
                                <p:cTn id="9" presetID="1" presetClass="path" presetSubtype="0" repeatCount="indefinite" accel="50000" decel="50000" fill="hold" grpId="0" nodeType="withEffect">
                                  <p:stCondLst>
                                    <p:cond delay="0"/>
                                  </p:stCondLst>
                                  <p:childTnLst>
                                    <p:animMotion origin="layout" path="M -0.14931 -0.16051 C -0.16268 -0.18109 -0.16077 -0.21023 -0.14671 -0.22595 C -0.13386 -0.2433 -0.11181 -0.23937 -0.09758 -0.21717 C -0.0849 -0.19751 -0.08594 -0.16906 -0.10018 -0.15264 C -0.11407 -0.13668 -0.1356 -0.13992 -0.14931 -0.16051 Z " pathEditMode="fixed" rAng="13759318" ptsTypes="fffff">
                                      <p:cBhvr>
                                        <p:cTn id="10" dur="1000" fill="hold"/>
                                        <p:tgtEl>
                                          <p:spTgt spid="9"/>
                                        </p:tgtEl>
                                        <p:attrNameLst>
                                          <p:attrName>ppt_x</p:attrName>
                                          <p:attrName>ppt_y</p:attrName>
                                        </p:attrNameLst>
                                      </p:cBhvr>
                                      <p:rCtr x="2500" y="-2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à coins arrondis 2"/>
          <p:cNvSpPr/>
          <p:nvPr/>
        </p:nvSpPr>
        <p:spPr>
          <a:xfrm>
            <a:off x="357158" y="214290"/>
            <a:ext cx="8358246" cy="1000132"/>
          </a:xfrm>
          <a:prstGeom prst="roundRect">
            <a:avLst/>
          </a:prstGeom>
          <a:solidFill>
            <a:schemeClr val="bg2">
              <a:lumMod val="40000"/>
              <a:lumOff val="60000"/>
            </a:schemeClr>
          </a:solidFill>
          <a:effectLst>
            <a:glow rad="228600">
              <a:schemeClr val="accent3">
                <a:satMod val="175000"/>
                <a:alpha val="40000"/>
              </a:schemeClr>
            </a:glow>
            <a:outerShdw blurRad="63500" sx="102000" sy="102000" algn="ctr" rotWithShape="0">
              <a:prstClr val="black">
                <a:alpha val="40000"/>
              </a:prstClr>
            </a:outerShdw>
            <a:reflection blurRad="6350" stA="52000" endA="300" endPos="35000" dir="5400000" sy="-100000" algn="bl" rotWithShape="0"/>
          </a:effectLst>
          <a:scene3d>
            <a:camera prst="orthographicFront"/>
            <a:lightRig rig="threePt" dir="t"/>
          </a:scene3d>
          <a:sp3d>
            <a:bevelT w="215900" h="2159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t>LA PERCEPTION DE LA CENTRALITE </a:t>
            </a:r>
            <a:endParaRPr lang="fr-FR" sz="30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6" name="Arrondir un rectangle à un seul coin 5"/>
          <p:cNvSpPr/>
          <p:nvPr/>
        </p:nvSpPr>
        <p:spPr>
          <a:xfrm>
            <a:off x="285720" y="1500174"/>
            <a:ext cx="8858280" cy="5357826"/>
          </a:xfrm>
          <a:prstGeom prst="round1Rect">
            <a:avLst/>
          </a:prstGeom>
          <a:effectLst>
            <a:glow rad="228600">
              <a:schemeClr val="accent3">
                <a:satMod val="175000"/>
                <a:alpha val="40000"/>
              </a:schemeClr>
            </a:glow>
            <a:outerShdw blurRad="63500" sx="102000" sy="102000" algn="ctr" rotWithShape="0">
              <a:prstClr val="black">
                <a:alpha val="40000"/>
              </a:prstClr>
            </a:outerShdw>
            <a:reflection blurRad="6350" stA="52000" endA="300" endPos="35000" dir="5400000" sy="-100000" algn="bl" rotWithShape="0"/>
          </a:effectLst>
          <a:scene3d>
            <a:camera prst="orthographicFront"/>
            <a:lightRig rig="threePt" dir="t"/>
          </a:scene3d>
          <a:sp3d>
            <a:bevelT w="215900" h="2159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1500" b="1" dirty="0" smtClean="0">
              <a:solidFill>
                <a:schemeClr val="bg2">
                  <a:lumMod val="60000"/>
                  <a:lumOff val="40000"/>
                </a:schemeClr>
              </a:solidFill>
            </a:endParaRPr>
          </a:p>
          <a:p>
            <a:endParaRPr lang="fr-FR" sz="1500" b="1" dirty="0" smtClean="0">
              <a:solidFill>
                <a:schemeClr val="bg2">
                  <a:lumMod val="60000"/>
                  <a:lumOff val="40000"/>
                </a:schemeClr>
              </a:solidFill>
            </a:endParaRPr>
          </a:p>
          <a:p>
            <a:endParaRPr lang="fr-FR" sz="1500" b="1" dirty="0" smtClean="0">
              <a:solidFill>
                <a:schemeClr val="bg2">
                  <a:lumMod val="60000"/>
                  <a:lumOff val="40000"/>
                </a:schemeClr>
              </a:solidFill>
            </a:endParaRPr>
          </a:p>
          <a:p>
            <a:endParaRPr lang="fr-FR" sz="1500" b="1" dirty="0" smtClean="0">
              <a:solidFill>
                <a:schemeClr val="bg2">
                  <a:lumMod val="60000"/>
                  <a:lumOff val="40000"/>
                </a:schemeClr>
              </a:solidFill>
            </a:endParaRPr>
          </a:p>
          <a:p>
            <a:endParaRPr lang="fr-FR" sz="1500" b="1" dirty="0" smtClean="0">
              <a:solidFill>
                <a:schemeClr val="bg2">
                  <a:lumMod val="60000"/>
                  <a:lumOff val="40000"/>
                </a:schemeClr>
              </a:solidFill>
            </a:endParaRPr>
          </a:p>
          <a:p>
            <a:endParaRPr lang="fr-FR" sz="1500" b="1" dirty="0" smtClean="0">
              <a:solidFill>
                <a:schemeClr val="bg2">
                  <a:lumMod val="60000"/>
                  <a:lumOff val="40000"/>
                </a:schemeClr>
              </a:solidFill>
            </a:endParaRPr>
          </a:p>
          <a:p>
            <a:endParaRPr lang="fr-FR" sz="1500" b="1" dirty="0" smtClean="0">
              <a:solidFill>
                <a:schemeClr val="bg2">
                  <a:lumMod val="60000"/>
                  <a:lumOff val="40000"/>
                </a:schemeClr>
              </a:solidFill>
            </a:endParaRPr>
          </a:p>
          <a:p>
            <a:endParaRPr lang="fr-FR" sz="1500" b="1" dirty="0" smtClean="0">
              <a:solidFill>
                <a:schemeClr val="bg2">
                  <a:lumMod val="60000"/>
                  <a:lumOff val="40000"/>
                </a:schemeClr>
              </a:solidFill>
            </a:endParaRPr>
          </a:p>
          <a:p>
            <a:endParaRPr lang="fr-FR" sz="1500" b="1" dirty="0" smtClean="0">
              <a:solidFill>
                <a:schemeClr val="bg2">
                  <a:lumMod val="60000"/>
                  <a:lumOff val="40000"/>
                </a:schemeClr>
              </a:solidFill>
            </a:endParaRPr>
          </a:p>
          <a:p>
            <a:endParaRPr lang="fr-FR" sz="1500" b="1" dirty="0" smtClean="0">
              <a:solidFill>
                <a:schemeClr val="bg2">
                  <a:lumMod val="60000"/>
                  <a:lumOff val="40000"/>
                </a:schemeClr>
              </a:solidFill>
            </a:endParaRPr>
          </a:p>
          <a:p>
            <a:endParaRPr lang="fr-FR" sz="1500" b="1" dirty="0" smtClean="0">
              <a:solidFill>
                <a:schemeClr val="bg2">
                  <a:lumMod val="60000"/>
                  <a:lumOff val="40000"/>
                </a:schemeClr>
              </a:solidFill>
            </a:endParaRPr>
          </a:p>
          <a:p>
            <a:endParaRPr lang="fr-FR" sz="1500" b="1" dirty="0" smtClean="0">
              <a:solidFill>
                <a:schemeClr val="bg2">
                  <a:lumMod val="60000"/>
                  <a:lumOff val="40000"/>
                </a:schemeClr>
              </a:solidFill>
            </a:endParaRPr>
          </a:p>
          <a:p>
            <a:endParaRPr lang="fr-FR" sz="1500" b="1" dirty="0" smtClean="0">
              <a:solidFill>
                <a:schemeClr val="bg2">
                  <a:lumMod val="60000"/>
                  <a:lumOff val="40000"/>
                </a:schemeClr>
              </a:solidFill>
            </a:endParaRPr>
          </a:p>
          <a:p>
            <a:endParaRPr lang="fr-FR" sz="1500" b="1" dirty="0" smtClean="0">
              <a:solidFill>
                <a:schemeClr val="bg2">
                  <a:lumMod val="60000"/>
                  <a:lumOff val="40000"/>
                </a:schemeClr>
              </a:solidFill>
            </a:endParaRPr>
          </a:p>
          <a:p>
            <a:endParaRPr lang="fr-FR" sz="1500" b="1" dirty="0" smtClean="0">
              <a:solidFill>
                <a:schemeClr val="bg2">
                  <a:lumMod val="60000"/>
                  <a:lumOff val="40000"/>
                </a:schemeClr>
              </a:solidFill>
            </a:endParaRPr>
          </a:p>
          <a:p>
            <a:endParaRPr lang="fr-FR" sz="1500" b="1" dirty="0" smtClean="0">
              <a:solidFill>
                <a:schemeClr val="bg2">
                  <a:lumMod val="60000"/>
                  <a:lumOff val="40000"/>
                </a:schemeClr>
              </a:solidFill>
            </a:endParaRPr>
          </a:p>
          <a:p>
            <a:endParaRPr lang="fr-FR" sz="1500" b="1" dirty="0" smtClean="0">
              <a:solidFill>
                <a:schemeClr val="bg2">
                  <a:lumMod val="60000"/>
                  <a:lumOff val="40000"/>
                </a:schemeClr>
              </a:solidFill>
            </a:endParaRPr>
          </a:p>
          <a:p>
            <a:endParaRPr lang="fr-FR" sz="1500" b="1" dirty="0" smtClean="0">
              <a:solidFill>
                <a:schemeClr val="bg2">
                  <a:lumMod val="60000"/>
                  <a:lumOff val="40000"/>
                </a:schemeClr>
              </a:solidFill>
            </a:endParaRPr>
          </a:p>
          <a:p>
            <a:endParaRPr lang="fr-FR" sz="3200" b="1" u="sng" dirty="0" smtClean="0">
              <a:solidFill>
                <a:schemeClr val="bg2">
                  <a:lumMod val="60000"/>
                  <a:lumOff val="40000"/>
                </a:schemeClr>
              </a:solidFill>
            </a:endParaRPr>
          </a:p>
          <a:p>
            <a:r>
              <a:rPr lang="fr-FR" sz="2000" dirty="0" smtClean="0">
                <a:solidFill>
                  <a:schemeClr val="bg1">
                    <a:lumMod val="60000"/>
                    <a:lumOff val="40000"/>
                  </a:schemeClr>
                </a:solidFill>
              </a:rPr>
              <a:t>La centralité urbaine n’est pas qu’une qualité objective, qui peut être analysée de manière fine par les seuls indicateurs statistiques sur l’offre de commerces de services ou d’équipements publics. Etre un centre urbain, c’est être reconnu comme tel par la population</a:t>
            </a:r>
          </a:p>
          <a:p>
            <a:r>
              <a:rPr lang="fr-FR" sz="2000" dirty="0" smtClean="0">
                <a:solidFill>
                  <a:schemeClr val="bg1">
                    <a:lumMod val="60000"/>
                    <a:lumOff val="40000"/>
                  </a:schemeClr>
                </a:solidFill>
              </a:rPr>
              <a:t>De même que la centralité renferme une grande part de subjectivité</a:t>
            </a:r>
            <a:r>
              <a:rPr lang="fr-FR" sz="1000" dirty="0" smtClean="0">
                <a:solidFill>
                  <a:schemeClr val="bg1">
                    <a:lumMod val="60000"/>
                    <a:lumOff val="40000"/>
                  </a:schemeClr>
                </a:solidFill>
              </a:rPr>
              <a:t>,</a:t>
            </a:r>
          </a:p>
          <a:p>
            <a:endParaRPr lang="fr-FR" sz="1000" dirty="0" smtClean="0">
              <a:solidFill>
                <a:schemeClr val="bg1">
                  <a:lumMod val="60000"/>
                  <a:lumOff val="40000"/>
                </a:schemeClr>
              </a:solidFill>
            </a:endParaRPr>
          </a:p>
          <a:p>
            <a:endParaRPr lang="fr-FR" sz="1000" dirty="0" smtClean="0">
              <a:solidFill>
                <a:schemeClr val="bg1">
                  <a:lumMod val="60000"/>
                  <a:lumOff val="40000"/>
                </a:schemeClr>
              </a:solidFill>
            </a:endParaRPr>
          </a:p>
          <a:p>
            <a:endParaRPr lang="fr-FR" sz="1000" dirty="0" smtClean="0">
              <a:solidFill>
                <a:schemeClr val="bg1">
                  <a:lumMod val="60000"/>
                  <a:lumOff val="40000"/>
                </a:schemeClr>
              </a:solidFill>
            </a:endParaRPr>
          </a:p>
          <a:p>
            <a:endParaRPr lang="fr-FR" sz="1000" dirty="0" smtClean="0">
              <a:solidFill>
                <a:schemeClr val="bg1">
                  <a:lumMod val="60000"/>
                  <a:lumOff val="40000"/>
                </a:schemeClr>
              </a:solidFill>
            </a:endParaRPr>
          </a:p>
          <a:p>
            <a:endParaRPr lang="fr-FR" sz="1000" dirty="0" smtClean="0">
              <a:solidFill>
                <a:schemeClr val="bg1">
                  <a:lumMod val="60000"/>
                  <a:lumOff val="40000"/>
                </a:schemeClr>
              </a:solidFill>
            </a:endParaRPr>
          </a:p>
          <a:p>
            <a:endParaRPr lang="fr-FR" sz="1000" dirty="0" smtClean="0">
              <a:solidFill>
                <a:schemeClr val="bg1">
                  <a:lumMod val="60000"/>
                  <a:lumOff val="40000"/>
                </a:schemeClr>
              </a:solidFill>
            </a:endParaRPr>
          </a:p>
          <a:p>
            <a:endParaRPr lang="fr-FR" sz="1000" dirty="0" smtClean="0">
              <a:solidFill>
                <a:schemeClr val="bg1">
                  <a:lumMod val="60000"/>
                  <a:lumOff val="40000"/>
                </a:schemeClr>
              </a:solidFill>
            </a:endParaRPr>
          </a:p>
          <a:p>
            <a:endParaRPr lang="fr-FR" sz="1000" dirty="0" smtClean="0">
              <a:solidFill>
                <a:schemeClr val="bg1">
                  <a:lumMod val="60000"/>
                  <a:lumOff val="40000"/>
                </a:schemeClr>
              </a:solidFill>
            </a:endParaRPr>
          </a:p>
          <a:p>
            <a:endParaRPr lang="fr-FR" sz="1000" dirty="0" smtClean="0">
              <a:solidFill>
                <a:schemeClr val="bg1">
                  <a:lumMod val="60000"/>
                  <a:lumOff val="40000"/>
                </a:schemeClr>
              </a:solidFill>
            </a:endParaRPr>
          </a:p>
          <a:p>
            <a:endParaRPr lang="fr-FR" sz="1000" dirty="0" smtClean="0">
              <a:solidFill>
                <a:schemeClr val="bg1">
                  <a:lumMod val="60000"/>
                  <a:lumOff val="40000"/>
                </a:schemeClr>
              </a:solidFill>
            </a:endParaRPr>
          </a:p>
          <a:p>
            <a:endParaRPr lang="fr-FR" sz="1000" dirty="0" smtClean="0">
              <a:solidFill>
                <a:schemeClr val="bg1">
                  <a:lumMod val="60000"/>
                  <a:lumOff val="40000"/>
                </a:schemeClr>
              </a:solidFill>
            </a:endParaRPr>
          </a:p>
          <a:p>
            <a:endParaRPr lang="fr-FR" sz="1000" dirty="0" smtClean="0">
              <a:solidFill>
                <a:schemeClr val="bg1">
                  <a:lumMod val="60000"/>
                  <a:lumOff val="40000"/>
                </a:schemeClr>
              </a:solidFill>
            </a:endParaRPr>
          </a:p>
          <a:p>
            <a:endParaRPr lang="fr-FR" sz="1000" dirty="0" smtClean="0">
              <a:solidFill>
                <a:schemeClr val="bg1">
                  <a:lumMod val="60000"/>
                  <a:lumOff val="40000"/>
                </a:schemeClr>
              </a:solidFill>
            </a:endParaRPr>
          </a:p>
          <a:p>
            <a:r>
              <a:rPr lang="fr-FR" sz="1000" dirty="0" smtClean="0">
                <a:solidFill>
                  <a:schemeClr val="bg1">
                    <a:lumMod val="60000"/>
                    <a:lumOff val="40000"/>
                  </a:schemeClr>
                </a:solidFill>
              </a:rPr>
              <a:t> </a:t>
            </a:r>
            <a:endParaRPr lang="fr-FR" sz="1500" dirty="0" smtClean="0">
              <a:solidFill>
                <a:schemeClr val="bg1">
                  <a:lumMod val="60000"/>
                  <a:lumOff val="40000"/>
                </a:schemeClr>
              </a:solidFill>
            </a:endParaRPr>
          </a:p>
          <a:p>
            <a:endParaRPr lang="fr-FR" sz="1500" dirty="0" smtClean="0">
              <a:solidFill>
                <a:schemeClr val="bg1">
                  <a:lumMod val="60000"/>
                  <a:lumOff val="40000"/>
                </a:schemeClr>
              </a:solidFill>
            </a:endParaRPr>
          </a:p>
          <a:p>
            <a:endParaRPr lang="fr-FR" sz="1500" dirty="0" smtClean="0">
              <a:solidFill>
                <a:schemeClr val="bg1">
                  <a:lumMod val="60000"/>
                  <a:lumOff val="40000"/>
                </a:schemeClr>
              </a:solidFill>
            </a:endParaRPr>
          </a:p>
          <a:p>
            <a:endParaRPr lang="fr-FR" sz="1500" dirty="0" smtClean="0">
              <a:solidFill>
                <a:schemeClr val="bg1">
                  <a:lumMod val="60000"/>
                  <a:lumOff val="40000"/>
                </a:schemeClr>
              </a:solidFill>
            </a:endParaRPr>
          </a:p>
          <a:p>
            <a:endParaRPr lang="fr-FR" sz="1500" dirty="0" smtClean="0">
              <a:solidFill>
                <a:schemeClr val="bg1">
                  <a:lumMod val="60000"/>
                  <a:lumOff val="40000"/>
                </a:schemeClr>
              </a:solidFill>
            </a:endParaRPr>
          </a:p>
          <a:p>
            <a:endParaRPr lang="fr-FR" sz="2000" dirty="0" smtClean="0">
              <a:solidFill>
                <a:schemeClr val="bg1">
                  <a:lumMod val="60000"/>
                  <a:lumOff val="40000"/>
                </a:schemeClr>
              </a:solidFill>
            </a:endParaRPr>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b="1" dirty="0" smtClean="0"/>
          </a:p>
          <a:p>
            <a:pPr algn="ctr"/>
            <a:endParaRPr lang="fr-FR" dirty="0"/>
          </a:p>
        </p:txBody>
      </p:sp>
      <p:sp>
        <p:nvSpPr>
          <p:cNvPr id="7" name="Ellipse 6"/>
          <p:cNvSpPr/>
          <p:nvPr/>
        </p:nvSpPr>
        <p:spPr>
          <a:xfrm>
            <a:off x="8358182" y="0"/>
            <a:ext cx="785818" cy="714380"/>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fr-FR" sz="4000" dirty="0" smtClean="0"/>
              <a:t>9</a:t>
            </a:r>
            <a:endParaRPr lang="ar-DZ" sz="4000" dirty="0"/>
          </a:p>
        </p:txBody>
      </p:sp>
      <p:sp>
        <p:nvSpPr>
          <p:cNvPr id="9" name="Oval 66"/>
          <p:cNvSpPr>
            <a:spLocks noChangeArrowheads="1"/>
          </p:cNvSpPr>
          <p:nvPr/>
        </p:nvSpPr>
        <p:spPr bwMode="auto">
          <a:xfrm>
            <a:off x="9445957" y="1801504"/>
            <a:ext cx="189362" cy="192396"/>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11" name="Oval 67"/>
          <p:cNvSpPr>
            <a:spLocks noChangeArrowheads="1"/>
          </p:cNvSpPr>
          <p:nvPr/>
        </p:nvSpPr>
        <p:spPr bwMode="auto">
          <a:xfrm>
            <a:off x="9847263" y="1489075"/>
            <a:ext cx="215900" cy="215900"/>
          </a:xfrm>
          <a:prstGeom prst="ellipse">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13" name="Oval 68"/>
          <p:cNvSpPr>
            <a:spLocks noChangeArrowheads="1"/>
          </p:cNvSpPr>
          <p:nvPr/>
        </p:nvSpPr>
        <p:spPr bwMode="auto">
          <a:xfrm>
            <a:off x="9828213" y="1916113"/>
            <a:ext cx="144462" cy="144462"/>
          </a:xfrm>
          <a:prstGeom prst="ellipse">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50000" t="50000" r="50000" b="50000"/>
            </a:path>
            <a:tileRect/>
          </a:gradFill>
          <a:ln w="9525">
            <a:noFill/>
            <a:round/>
            <a:headEnd/>
            <a:tailEnd/>
          </a:ln>
          <a:effectLst/>
        </p:spPr>
        <p:txBody>
          <a:bodyPr wrap="none" anchor="ctr"/>
          <a:lstStyle/>
          <a:p>
            <a:endParaRPr lang="ar-DZ"/>
          </a:p>
        </p:txBody>
      </p:sp>
      <p:sp>
        <p:nvSpPr>
          <p:cNvPr id="16" name="Flèche à trois pointes 15"/>
          <p:cNvSpPr/>
          <p:nvPr/>
        </p:nvSpPr>
        <p:spPr>
          <a:xfrm>
            <a:off x="428596" y="928670"/>
            <a:ext cx="8501122" cy="642942"/>
          </a:xfrm>
          <a:prstGeom prst="leftRightUpArrow">
            <a:avLst>
              <a:gd name="adj1" fmla="val 6627"/>
              <a:gd name="adj2" fmla="val 25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dirty="0"/>
          </a:p>
        </p:txBody>
      </p:sp>
      <p:pic>
        <p:nvPicPr>
          <p:cNvPr id="10" name="Picture 3"/>
          <p:cNvPicPr>
            <a:picLocks noChangeAspect="1" noChangeArrowheads="1"/>
          </p:cNvPicPr>
          <p:nvPr/>
        </p:nvPicPr>
        <p:blipFill>
          <a:blip r:embed="rId2">
            <a:lum contrast="30000"/>
          </a:blip>
          <a:srcRect t="4335" b="6792"/>
          <a:stretch>
            <a:fillRect/>
          </a:stretch>
        </p:blipFill>
        <p:spPr bwMode="auto">
          <a:xfrm>
            <a:off x="642910" y="3714752"/>
            <a:ext cx="8215370" cy="2857520"/>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accel="50000" decel="50000" fill="hold" grpId="0" nodeType="withEffect">
                                  <p:stCondLst>
                                    <p:cond delay="0"/>
                                  </p:stCondLst>
                                  <p:childTnLst>
                                    <p:animMotion origin="layout" path="M -0.13576 -0.19542 C -0.11857 -0.18039 -0.11198 -0.1524 -0.12153 -0.1309 C -0.13073 -0.11078 -0.15295 -0.10453 -0.17083 -0.11933 C -0.18784 -0.13344 -0.19392 -0.16142 -0.1842 -0.18224 C -0.17465 -0.20351 -0.15312 -0.20953 -0.13576 -0.19542 Z " pathEditMode="fixed" rAng="1878603" ptsTypes="fffff">
                                      <p:cBhvr>
                                        <p:cTn id="6" dur="1000" fill="hold"/>
                                        <p:tgtEl>
                                          <p:spTgt spid="11"/>
                                        </p:tgtEl>
                                        <p:attrNameLst>
                                          <p:attrName>ppt_x</p:attrName>
                                          <p:attrName>ppt_y</p:attrName>
                                        </p:attrNameLst>
                                      </p:cBhvr>
                                      <p:rCtr x="-1700" y="3800"/>
                                    </p:animMotion>
                                  </p:childTnLst>
                                </p:cTn>
                              </p:par>
                              <p:par>
                                <p:cTn id="7" presetID="1" presetClass="path" presetSubtype="0" repeatCount="indefinite" accel="50000" decel="50000" fill="hold" grpId="0" nodeType="withEffect">
                                  <p:stCondLst>
                                    <p:cond delay="0"/>
                                  </p:stCondLst>
                                  <p:childTnLst>
                                    <p:animMotion origin="layout" path="M -0.11424 -0.15148 C -0.13802 -0.1383 -0.16424 -0.14894 -0.17257 -0.176 C -0.1809 -0.20236 -0.16823 -0.23543 -0.14462 -0.24862 C -0.12083 -0.2618 -0.09462 -0.25023 -0.08646 -0.22364 C -0.07795 -0.19681 -0.09045 -0.16467 -0.11424 -0.15148 Z " pathEditMode="fixed" rAng="9449789" ptsTypes="fffff">
                                      <p:cBhvr>
                                        <p:cTn id="8" dur="1000" fill="hold"/>
                                        <p:tgtEl>
                                          <p:spTgt spid="13"/>
                                        </p:tgtEl>
                                        <p:attrNameLst>
                                          <p:attrName>ppt_x</p:attrName>
                                          <p:attrName>ppt_y</p:attrName>
                                        </p:attrNameLst>
                                      </p:cBhvr>
                                      <p:rCtr x="-1500" y="-4800"/>
                                    </p:animMotion>
                                  </p:childTnLst>
                                </p:cTn>
                              </p:par>
                              <p:par>
                                <p:cTn id="9" presetID="1" presetClass="path" presetSubtype="0" repeatCount="indefinite" accel="50000" decel="50000" fill="hold" grpId="0" nodeType="withEffect">
                                  <p:stCondLst>
                                    <p:cond delay="0"/>
                                  </p:stCondLst>
                                  <p:childTnLst>
                                    <p:animMotion origin="layout" path="M -0.14931 -0.16051 C -0.16268 -0.18109 -0.16077 -0.21023 -0.14671 -0.22595 C -0.13386 -0.2433 -0.11181 -0.23937 -0.09758 -0.21717 C -0.0849 -0.19751 -0.08594 -0.16906 -0.10018 -0.15264 C -0.11407 -0.13668 -0.1356 -0.13992 -0.14931 -0.16051 Z " pathEditMode="fixed" rAng="13759318" ptsTypes="fffff">
                                      <p:cBhvr>
                                        <p:cTn id="10" dur="1000" fill="hold"/>
                                        <p:tgtEl>
                                          <p:spTgt spid="9"/>
                                        </p:tgtEl>
                                        <p:attrNameLst>
                                          <p:attrName>ppt_x</p:attrName>
                                          <p:attrName>ppt_y</p:attrName>
                                        </p:attrNameLst>
                                      </p:cBhvr>
                                      <p:rCtr x="2500" y="-2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à coins arrondis 2"/>
          <p:cNvSpPr/>
          <p:nvPr/>
        </p:nvSpPr>
        <p:spPr>
          <a:xfrm>
            <a:off x="1928794" y="142852"/>
            <a:ext cx="4643470" cy="642942"/>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smtClean="0"/>
              <a:t>NOUVELLES CENTRALITES ET NON-LIEUX </a:t>
            </a:r>
            <a:endParaRPr lang="fr-FR" b="1" dirty="0">
              <a:solidFill>
                <a:schemeClr val="accent4">
                  <a:lumMod val="10000"/>
                </a:schemeClr>
              </a:solidFill>
              <a:latin typeface="Times New Roman" pitchFamily="18" charset="0"/>
              <a:cs typeface="Times New Roman" pitchFamily="18" charset="0"/>
            </a:endParaRPr>
          </a:p>
        </p:txBody>
      </p:sp>
      <p:sp>
        <p:nvSpPr>
          <p:cNvPr id="4" name="Carré corné 3"/>
          <p:cNvSpPr/>
          <p:nvPr/>
        </p:nvSpPr>
        <p:spPr>
          <a:xfrm>
            <a:off x="0" y="1214398"/>
            <a:ext cx="4929222" cy="5643602"/>
          </a:xfrm>
          <a:prstGeom prst="foldedCorner">
            <a:avLst/>
          </a:prstGeom>
          <a:ln/>
        </p:spPr>
        <p:style>
          <a:lnRef idx="1">
            <a:schemeClr val="dk1"/>
          </a:lnRef>
          <a:fillRef idx="2">
            <a:schemeClr val="dk1"/>
          </a:fillRef>
          <a:effectRef idx="1">
            <a:schemeClr val="dk1"/>
          </a:effectRef>
          <a:fontRef idx="minor">
            <a:schemeClr val="dk1"/>
          </a:fontRef>
        </p:style>
        <p:txBody>
          <a:bodyPr rtlCol="0" anchor="ctr"/>
          <a:lstStyle/>
          <a:p>
            <a:endParaRPr lang="fr-FR" sz="1400" dirty="0" smtClean="0"/>
          </a:p>
          <a:p>
            <a:endParaRPr lang="fr-FR" sz="1400" dirty="0" smtClean="0"/>
          </a:p>
          <a:p>
            <a:r>
              <a:rPr lang="fr-FR" sz="1400" dirty="0" smtClean="0"/>
              <a:t>L’ethnologue Marc Augé est l’inventeur du concept de non-lieu (1925), qui désigne un espace sans réelle singularité, qui serait en quelque sorte interchangeable car non approprié. Il s’agit d’espaces où l’humain reste anonyme. Les grands centres commerciaux où l’on ne trouve que des franchises peuvent constituer de tels types de non-lieux lorsqu’ils s’affranchissent en quelque sorte de la spécificité de l’espace dans lequel ils s’inscrivent. Ce faisant, ils reproduisent, comme à l’infini, un modèle de lieu, standardisé, qui serait sans histoire, sans passé. Ces lieux, créations contemporaines, se caractérisent par leur anonymat, par leur conformité, et par le fait que les personnes qui les fréquentent ne se trouvent pas en position d’échanger ou de se rencontrer. Ces lieux peuvent être polarisants bien sûr, mais ils ne contribuent que de manière très incomplète à conférer à un lieu un caractère de centre, car ils ne participent pas à l’affirmation d’un caractère symbolique. Ils en sont même à l’antithèse. Les centres commerciaux modernes sont presque tous conçus selon les mêmes trames, et présentent des enseignes souvent identiques, ce qui a pour effet de permettre une orientation aisée</a:t>
            </a:r>
            <a:r>
              <a:rPr lang="fr-FR" sz="1000" dirty="0" smtClean="0"/>
              <a:t>. </a:t>
            </a:r>
            <a:endParaRPr lang="fr-FR" sz="7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Times New Roman" pitchFamily="18" charset="0"/>
              <a:cs typeface="Times New Roman" pitchFamily="18" charset="0"/>
            </a:endParaRPr>
          </a:p>
        </p:txBody>
      </p:sp>
      <p:sp>
        <p:nvSpPr>
          <p:cNvPr id="5" name="Ellipse 4"/>
          <p:cNvSpPr/>
          <p:nvPr/>
        </p:nvSpPr>
        <p:spPr>
          <a:xfrm>
            <a:off x="8001024" y="0"/>
            <a:ext cx="1142976" cy="928670"/>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fr-FR" sz="4000" dirty="0" smtClean="0"/>
              <a:t>10</a:t>
            </a:r>
            <a:endParaRPr lang="ar-DZ" sz="4000" dirty="0"/>
          </a:p>
        </p:txBody>
      </p:sp>
      <p:sp>
        <p:nvSpPr>
          <p:cNvPr id="6" name="Oval 66"/>
          <p:cNvSpPr>
            <a:spLocks noChangeArrowheads="1"/>
          </p:cNvSpPr>
          <p:nvPr/>
        </p:nvSpPr>
        <p:spPr bwMode="auto">
          <a:xfrm>
            <a:off x="9445957" y="1801504"/>
            <a:ext cx="189362" cy="192396"/>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7" name="Oval 67"/>
          <p:cNvSpPr>
            <a:spLocks noChangeArrowheads="1"/>
          </p:cNvSpPr>
          <p:nvPr/>
        </p:nvSpPr>
        <p:spPr bwMode="auto">
          <a:xfrm>
            <a:off x="9847263" y="1489075"/>
            <a:ext cx="215900" cy="215900"/>
          </a:xfrm>
          <a:prstGeom prst="ellipse">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8" name="Oval 68"/>
          <p:cNvSpPr>
            <a:spLocks noChangeArrowheads="1"/>
          </p:cNvSpPr>
          <p:nvPr/>
        </p:nvSpPr>
        <p:spPr bwMode="auto">
          <a:xfrm>
            <a:off x="9828213" y="1916113"/>
            <a:ext cx="144462" cy="144462"/>
          </a:xfrm>
          <a:prstGeom prst="ellipse">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50000" t="50000" r="50000" b="50000"/>
            </a:path>
            <a:tileRect/>
          </a:gradFill>
          <a:ln w="9525">
            <a:noFill/>
            <a:round/>
            <a:headEnd/>
            <a:tailEnd/>
          </a:ln>
          <a:effectLst/>
        </p:spPr>
        <p:txBody>
          <a:bodyPr wrap="none" anchor="ctr"/>
          <a:lstStyle/>
          <a:p>
            <a:endParaRPr lang="ar-DZ"/>
          </a:p>
        </p:txBody>
      </p:sp>
      <p:sp>
        <p:nvSpPr>
          <p:cNvPr id="9" name="Flèche à trois pointes 8"/>
          <p:cNvSpPr/>
          <p:nvPr/>
        </p:nvSpPr>
        <p:spPr>
          <a:xfrm>
            <a:off x="428596" y="714356"/>
            <a:ext cx="8501122" cy="642942"/>
          </a:xfrm>
          <a:prstGeom prst="leftRightUpArrow">
            <a:avLst>
              <a:gd name="adj1" fmla="val 6627"/>
              <a:gd name="adj2" fmla="val 25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accel="50000" decel="50000" fill="hold" grpId="0" nodeType="withEffect">
                                  <p:stCondLst>
                                    <p:cond delay="0"/>
                                  </p:stCondLst>
                                  <p:childTnLst>
                                    <p:animMotion origin="layout" path="M -0.13576 -0.19542 C -0.11857 -0.18039 -0.11198 -0.1524 -0.12153 -0.1309 C -0.13073 -0.11078 -0.15295 -0.10453 -0.17083 -0.11933 C -0.18784 -0.13344 -0.19392 -0.16142 -0.1842 -0.18224 C -0.17465 -0.20351 -0.15312 -0.20953 -0.13576 -0.19542 Z " pathEditMode="fixed" rAng="1878603" ptsTypes="fffff">
                                      <p:cBhvr>
                                        <p:cTn id="6" dur="1000" fill="hold"/>
                                        <p:tgtEl>
                                          <p:spTgt spid="7"/>
                                        </p:tgtEl>
                                        <p:attrNameLst>
                                          <p:attrName>ppt_x</p:attrName>
                                          <p:attrName>ppt_y</p:attrName>
                                        </p:attrNameLst>
                                      </p:cBhvr>
                                      <p:rCtr x="-1700" y="3800"/>
                                    </p:animMotion>
                                  </p:childTnLst>
                                </p:cTn>
                              </p:par>
                              <p:par>
                                <p:cTn id="7" presetID="1" presetClass="path" presetSubtype="0" repeatCount="indefinite" accel="50000" decel="50000" fill="hold" grpId="0" nodeType="withEffect">
                                  <p:stCondLst>
                                    <p:cond delay="0"/>
                                  </p:stCondLst>
                                  <p:childTnLst>
                                    <p:animMotion origin="layout" path="M -0.11424 -0.15148 C -0.13802 -0.1383 -0.16424 -0.14894 -0.17257 -0.176 C -0.1809 -0.20236 -0.16823 -0.23543 -0.14462 -0.24862 C -0.12083 -0.2618 -0.09462 -0.25023 -0.08646 -0.22364 C -0.07795 -0.19681 -0.09045 -0.16467 -0.11424 -0.15148 Z " pathEditMode="fixed" rAng="9449789" ptsTypes="fffff">
                                      <p:cBhvr>
                                        <p:cTn id="8" dur="1000" fill="hold"/>
                                        <p:tgtEl>
                                          <p:spTgt spid="8"/>
                                        </p:tgtEl>
                                        <p:attrNameLst>
                                          <p:attrName>ppt_x</p:attrName>
                                          <p:attrName>ppt_y</p:attrName>
                                        </p:attrNameLst>
                                      </p:cBhvr>
                                      <p:rCtr x="-1500" y="-4800"/>
                                    </p:animMotion>
                                  </p:childTnLst>
                                </p:cTn>
                              </p:par>
                              <p:par>
                                <p:cTn id="9" presetID="1" presetClass="path" presetSubtype="0" repeatCount="indefinite" accel="50000" decel="50000" fill="hold" grpId="0" nodeType="withEffect">
                                  <p:stCondLst>
                                    <p:cond delay="0"/>
                                  </p:stCondLst>
                                  <p:childTnLst>
                                    <p:animMotion origin="layout" path="M -0.14931 -0.16051 C -0.16268 -0.18109 -0.16077 -0.21023 -0.14671 -0.22595 C -0.13386 -0.2433 -0.11181 -0.23937 -0.09758 -0.21717 C -0.0849 -0.19751 -0.08594 -0.16906 -0.10018 -0.15264 C -0.11407 -0.13668 -0.1356 -0.13992 -0.14931 -0.16051 Z " pathEditMode="fixed" rAng="13759318" ptsTypes="fffff">
                                      <p:cBhvr>
                                        <p:cTn id="10" dur="1000" fill="hold"/>
                                        <p:tgtEl>
                                          <p:spTgt spid="6"/>
                                        </p:tgtEl>
                                        <p:attrNameLst>
                                          <p:attrName>ppt_x</p:attrName>
                                          <p:attrName>ppt_y</p:attrName>
                                        </p:attrNameLst>
                                      </p:cBhvr>
                                      <p:rCtr x="2500" y="-2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à coins arrondis 1"/>
          <p:cNvSpPr/>
          <p:nvPr/>
        </p:nvSpPr>
        <p:spPr>
          <a:xfrm>
            <a:off x="142844" y="1214422"/>
            <a:ext cx="5143536" cy="5429288"/>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r>
              <a:rPr lang="fr-FR" sz="1600" dirty="0" smtClean="0"/>
              <a:t>Les évolutions techniques, sociales et économiques liées au processus de mondialisation ont également modifié les stratégies territoriales. Aujourd’hui, la recherche d’une hiérarchie organisée et maillée de centres capables de pourvoir les habitants en services et commerces dont le niveau de rareté serait proportionnel à la taille des villes est progressivement remise en cause par une stratégie qui vise à valoriser les avantages respectifs de chaque centre. En effet, compte-tenu de l’accroissement de la mobilité des individus, de l’aspect bien souvent </a:t>
            </a:r>
            <a:r>
              <a:rPr lang="fr-FR" sz="1600" dirty="0" err="1" smtClean="0"/>
              <a:t>multipolarisé</a:t>
            </a:r>
            <a:r>
              <a:rPr lang="fr-FR" sz="1600" dirty="0" smtClean="0"/>
              <a:t> des espaces périphériques, et enfin de l’apparition de polarités commerciales localisées en dehors des grands centres urbains, il apparaît souvent plus pertinent de renforcer les atouts existants des centres, dans une logique de complémentarité, que d’encourager une compétition à l’échelle locale qui pourrait se révéler destructrice. </a:t>
            </a:r>
            <a:endParaRPr lang="fr-FR" sz="2000" dirty="0">
              <a:solidFill>
                <a:schemeClr val="accent4">
                  <a:lumMod val="10000"/>
                </a:schemeClr>
              </a:solidFill>
              <a:latin typeface="Times New Roman" pitchFamily="18" charset="0"/>
              <a:cs typeface="Times New Roman" pitchFamily="18" charset="0"/>
            </a:endParaRPr>
          </a:p>
        </p:txBody>
      </p:sp>
      <p:sp>
        <p:nvSpPr>
          <p:cNvPr id="5" name="Rectangle à coins arrondis 4"/>
          <p:cNvSpPr/>
          <p:nvPr/>
        </p:nvSpPr>
        <p:spPr>
          <a:xfrm>
            <a:off x="2000232" y="214290"/>
            <a:ext cx="4643470" cy="642942"/>
          </a:xfrm>
          <a:prstGeom prst="round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fr-FR" dirty="0" smtClean="0"/>
              <a:t>COMPLEMENTARITE DES CENTRES </a:t>
            </a:r>
            <a:endParaRPr lang="fr-FR" sz="1100" dirty="0">
              <a:solidFill>
                <a:schemeClr val="accent4">
                  <a:lumMod val="10000"/>
                </a:schemeClr>
              </a:solidFill>
              <a:latin typeface="Times New Roman" pitchFamily="18" charset="0"/>
              <a:cs typeface="Times New Roman" pitchFamily="18" charset="0"/>
            </a:endParaRPr>
          </a:p>
        </p:txBody>
      </p:sp>
      <p:sp>
        <p:nvSpPr>
          <p:cNvPr id="4" name="Ellipse 3"/>
          <p:cNvSpPr/>
          <p:nvPr/>
        </p:nvSpPr>
        <p:spPr>
          <a:xfrm>
            <a:off x="8072462" y="0"/>
            <a:ext cx="1071538" cy="107154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fr-FR" sz="4000" dirty="0" smtClean="0"/>
              <a:t>11</a:t>
            </a:r>
            <a:endParaRPr lang="ar-DZ" sz="4000" dirty="0"/>
          </a:p>
        </p:txBody>
      </p:sp>
      <p:sp>
        <p:nvSpPr>
          <p:cNvPr id="6" name="Oval 66"/>
          <p:cNvSpPr>
            <a:spLocks noChangeArrowheads="1"/>
          </p:cNvSpPr>
          <p:nvPr/>
        </p:nvSpPr>
        <p:spPr bwMode="auto">
          <a:xfrm>
            <a:off x="9445957" y="1801504"/>
            <a:ext cx="189362" cy="192396"/>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7" name="Oval 67"/>
          <p:cNvSpPr>
            <a:spLocks noChangeArrowheads="1"/>
          </p:cNvSpPr>
          <p:nvPr/>
        </p:nvSpPr>
        <p:spPr bwMode="auto">
          <a:xfrm>
            <a:off x="9847263" y="1489075"/>
            <a:ext cx="215900" cy="215900"/>
          </a:xfrm>
          <a:prstGeom prst="ellipse">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8" name="Oval 68"/>
          <p:cNvSpPr>
            <a:spLocks noChangeArrowheads="1"/>
          </p:cNvSpPr>
          <p:nvPr/>
        </p:nvSpPr>
        <p:spPr bwMode="auto">
          <a:xfrm>
            <a:off x="9828213" y="1916113"/>
            <a:ext cx="144462" cy="144462"/>
          </a:xfrm>
          <a:prstGeom prst="ellipse">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50000" t="50000" r="50000" b="50000"/>
            </a:path>
            <a:tileRect/>
          </a:gradFill>
          <a:ln w="9525">
            <a:noFill/>
            <a:round/>
            <a:headEnd/>
            <a:tailEnd/>
          </a:ln>
          <a:effectLst/>
        </p:spPr>
        <p:txBody>
          <a:bodyPr wrap="none" anchor="ctr"/>
          <a:lstStyle/>
          <a:p>
            <a:endParaRPr lang="ar-DZ"/>
          </a:p>
        </p:txBody>
      </p:sp>
      <p:sp>
        <p:nvSpPr>
          <p:cNvPr id="9" name="Flèche à trois pointes 8"/>
          <p:cNvSpPr/>
          <p:nvPr/>
        </p:nvSpPr>
        <p:spPr>
          <a:xfrm>
            <a:off x="357158" y="785794"/>
            <a:ext cx="8501122" cy="642942"/>
          </a:xfrm>
          <a:prstGeom prst="leftRightUpArrow">
            <a:avLst>
              <a:gd name="adj1" fmla="val 6627"/>
              <a:gd name="adj2" fmla="val 25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accel="50000" decel="50000" fill="hold" grpId="0" nodeType="withEffect">
                                  <p:stCondLst>
                                    <p:cond delay="0"/>
                                  </p:stCondLst>
                                  <p:childTnLst>
                                    <p:animMotion origin="layout" path="M -0.13576 -0.19542 C -0.11857 -0.18039 -0.11198 -0.1524 -0.12153 -0.1309 C -0.13073 -0.11078 -0.15295 -0.10453 -0.17083 -0.11933 C -0.18784 -0.13344 -0.19392 -0.16142 -0.1842 -0.18224 C -0.17465 -0.20351 -0.15312 -0.20953 -0.13576 -0.19542 Z " pathEditMode="fixed" rAng="1878603" ptsTypes="fffff">
                                      <p:cBhvr>
                                        <p:cTn id="6" dur="1000" fill="hold"/>
                                        <p:tgtEl>
                                          <p:spTgt spid="7"/>
                                        </p:tgtEl>
                                        <p:attrNameLst>
                                          <p:attrName>ppt_x</p:attrName>
                                          <p:attrName>ppt_y</p:attrName>
                                        </p:attrNameLst>
                                      </p:cBhvr>
                                      <p:rCtr x="-1700" y="3800"/>
                                    </p:animMotion>
                                  </p:childTnLst>
                                </p:cTn>
                              </p:par>
                              <p:par>
                                <p:cTn id="7" presetID="1" presetClass="path" presetSubtype="0" repeatCount="indefinite" accel="50000" decel="50000" fill="hold" grpId="0" nodeType="withEffect">
                                  <p:stCondLst>
                                    <p:cond delay="0"/>
                                  </p:stCondLst>
                                  <p:childTnLst>
                                    <p:animMotion origin="layout" path="M -0.11424 -0.15148 C -0.13802 -0.1383 -0.16424 -0.14894 -0.17257 -0.176 C -0.1809 -0.20236 -0.16823 -0.23543 -0.14462 -0.24862 C -0.12083 -0.2618 -0.09462 -0.25023 -0.08646 -0.22364 C -0.07795 -0.19681 -0.09045 -0.16467 -0.11424 -0.15148 Z " pathEditMode="fixed" rAng="9449789" ptsTypes="fffff">
                                      <p:cBhvr>
                                        <p:cTn id="8" dur="1000" fill="hold"/>
                                        <p:tgtEl>
                                          <p:spTgt spid="8"/>
                                        </p:tgtEl>
                                        <p:attrNameLst>
                                          <p:attrName>ppt_x</p:attrName>
                                          <p:attrName>ppt_y</p:attrName>
                                        </p:attrNameLst>
                                      </p:cBhvr>
                                      <p:rCtr x="-1500" y="-4800"/>
                                    </p:animMotion>
                                  </p:childTnLst>
                                </p:cTn>
                              </p:par>
                              <p:par>
                                <p:cTn id="9" presetID="1" presetClass="path" presetSubtype="0" repeatCount="indefinite" accel="50000" decel="50000" fill="hold" grpId="0" nodeType="withEffect">
                                  <p:stCondLst>
                                    <p:cond delay="0"/>
                                  </p:stCondLst>
                                  <p:childTnLst>
                                    <p:animMotion origin="layout" path="M -0.14931 -0.16051 C -0.16268 -0.18109 -0.16077 -0.21023 -0.14671 -0.22595 C -0.13386 -0.2433 -0.11181 -0.23937 -0.09758 -0.21717 C -0.0849 -0.19751 -0.08594 -0.16906 -0.10018 -0.15264 C -0.11407 -0.13668 -0.1356 -0.13992 -0.14931 -0.16051 Z " pathEditMode="fixed" rAng="13759318" ptsTypes="fffff">
                                      <p:cBhvr>
                                        <p:cTn id="10" dur="1000" fill="hold"/>
                                        <p:tgtEl>
                                          <p:spTgt spid="6"/>
                                        </p:tgtEl>
                                        <p:attrNameLst>
                                          <p:attrName>ppt_x</p:attrName>
                                          <p:attrName>ppt_y</p:attrName>
                                        </p:attrNameLst>
                                      </p:cBhvr>
                                      <p:rCtr x="2500" y="-2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gner un rectangle avec un coin diagonal 1"/>
          <p:cNvSpPr/>
          <p:nvPr/>
        </p:nvSpPr>
        <p:spPr>
          <a:xfrm>
            <a:off x="214282" y="1357298"/>
            <a:ext cx="5286412" cy="5286388"/>
          </a:xfrm>
          <a:prstGeom prst="snip2DiagRect">
            <a:avLst/>
          </a:prstGeom>
          <a:solidFill>
            <a:schemeClr val="bg1">
              <a:lumMod val="20000"/>
              <a:lumOff val="80000"/>
            </a:schemeClr>
          </a:solidFill>
          <a:ln w="88900">
            <a:solidFill>
              <a:schemeClr val="accent1">
                <a:lumMod val="40000"/>
                <a:lumOff val="60000"/>
              </a:schemeClr>
            </a:solidFill>
          </a:ln>
          <a:effectLst>
            <a:glow rad="63500">
              <a:schemeClr val="accent2">
                <a:satMod val="175000"/>
                <a:alpha val="40000"/>
              </a:schemeClr>
            </a:glow>
            <a:outerShdw blurRad="107950" dist="12700" dir="5400000" algn="ctr">
              <a:srgbClr val="000000"/>
            </a:outerShdw>
            <a:softEdge rad="63500"/>
          </a:effectLst>
          <a:scene3d>
            <a:camera prst="orthographicFront">
              <a:rot lat="0" lon="0" rev="0"/>
            </a:camera>
            <a:lightRig rig="soft" dir="t">
              <a:rot lat="0" lon="0" rev="0"/>
            </a:lightRig>
          </a:scene3d>
          <a:sp3d contourW="44450" prstMaterial="matte">
            <a:bevelT w="260350" h="260350" prst="relaxedInset"/>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dirty="0" smtClean="0"/>
              <a:t>S</a:t>
            </a:r>
            <a:r>
              <a:rPr lang="fr-FR" sz="1050" dirty="0" smtClean="0"/>
              <a:t>i les centres sont de moins en moins tributaires de leurs hinterlands pour ce qui est de l’approvisionnement en matières premières, ils en restent néanmoins dépendants pour ce qui est de l’approvisionnement en main d’</a:t>
            </a:r>
            <a:r>
              <a:rPr lang="fr-FR" sz="1050" dirty="0" err="1" smtClean="0"/>
              <a:t>oeuvre</a:t>
            </a:r>
            <a:r>
              <a:rPr lang="fr-FR" sz="1050" dirty="0" smtClean="0"/>
              <a:t>. Les centres ne sont pas « hors-sol », ils s’inscrivent dans un espace qu’ils influencent autant qu’ils en dépendent. Ainsi, bien que la terminologie utilisée mette souvent en avant le fait que la ville dominerait ses périphéries, (on parle d’aire urbaine, d’aire d’influence, d’aire métropolitaine, de zone de chalandise, de régions urbaines), il faudrait mieux y voire un jeu plus subtile d’interdépendances réciproques. Les centres urbains nécessitent une main d’</a:t>
            </a:r>
            <a:r>
              <a:rPr lang="fr-FR" sz="1050" dirty="0" err="1" smtClean="0"/>
              <a:t>oeuvre</a:t>
            </a:r>
            <a:r>
              <a:rPr lang="fr-FR" sz="1050" dirty="0" smtClean="0"/>
              <a:t> variée, qualifiée et moins qualifiée, qui doit pouvoir se trouver dans les espaces environnant. Le centre nécessite également des terres disponibles dans sa périphérie, pour assurer son accroissement surfacique, ainsi que pour accueillir de grandes infrastructures (aéroport, zones d’activités, </a:t>
            </a:r>
            <a:r>
              <a:rPr lang="fr-FR" sz="1050" dirty="0" err="1" smtClean="0"/>
              <a:t>etc</a:t>
            </a:r>
            <a:r>
              <a:rPr lang="fr-FR" sz="1050" dirty="0" smtClean="0"/>
              <a:t>…). Cette interdépendance souligne l’importance d’une gouvernance métropolitaine associant les responsables politiques locaux dans une démarche de développement capable de créer une synergie positive, dont chaque espace pourrait sortir gagnant, plutôt que de favoriser le maintien d’un émiettement de la prise de décision politique propice à la compétition à l’échelle locale</a:t>
            </a:r>
            <a:r>
              <a:rPr lang="fr-FR" sz="2400" dirty="0" smtClean="0"/>
              <a:t>. </a:t>
            </a:r>
          </a:p>
          <a:p>
            <a:endParaRPr lang="fr-FR" sz="4000" b="1" dirty="0" smtClean="0"/>
          </a:p>
          <a:p>
            <a:endParaRPr lang="fr-FR" sz="4400" b="1" dirty="0" smtClean="0"/>
          </a:p>
        </p:txBody>
      </p:sp>
      <p:sp>
        <p:nvSpPr>
          <p:cNvPr id="6" name="Rectangle à coins arrondis 5"/>
          <p:cNvSpPr/>
          <p:nvPr/>
        </p:nvSpPr>
        <p:spPr>
          <a:xfrm>
            <a:off x="2285984" y="0"/>
            <a:ext cx="4572032" cy="714356"/>
          </a:xfrm>
          <a:prstGeom prst="roundRect">
            <a:avLst/>
          </a:prstGeom>
          <a:solidFill>
            <a:schemeClr val="tx1">
              <a:lumMod val="75000"/>
            </a:schemeClr>
          </a:solidFill>
          <a:ln>
            <a:noFill/>
          </a:ln>
          <a:effectLst>
            <a:glow rad="63500">
              <a:schemeClr val="accent6">
                <a:satMod val="175000"/>
                <a:alpha val="40000"/>
              </a:schemeClr>
            </a:glow>
            <a:innerShdw blurRad="63500" dist="50800" dir="13500000">
              <a:prstClr val="black">
                <a:alpha val="50000"/>
              </a:prstClr>
            </a:innerShdw>
            <a:softEdge rad="63500"/>
          </a:effectLst>
          <a:scene3d>
            <a:camera prst="orthographicFront">
              <a:rot lat="0" lon="0" rev="0"/>
            </a:camera>
            <a:lightRig rig="soft" dir="t">
              <a:rot lat="0" lon="0" rev="0"/>
            </a:lightRig>
          </a:scene3d>
          <a:sp3d contourW="44450" prstMaterial="matte">
            <a:bevelT w="190500" h="260350" prst="relaxedInset"/>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t>ENTRE CENTRE ET PERIPHERIE, UNE GRANDE INTERDEPENDANCE </a:t>
            </a:r>
            <a:endParaRPr lang="fr-FR" sz="2000" b="1" dirty="0">
              <a:solidFill>
                <a:schemeClr val="accent4">
                  <a:lumMod val="10000"/>
                </a:schemeClr>
              </a:solidFill>
              <a:latin typeface="Times New Roman" pitchFamily="18" charset="0"/>
              <a:cs typeface="Times New Roman" pitchFamily="18" charset="0"/>
            </a:endParaRPr>
          </a:p>
        </p:txBody>
      </p:sp>
      <p:sp>
        <p:nvSpPr>
          <p:cNvPr id="5" name="ZoneTexte 4"/>
          <p:cNvSpPr txBox="1"/>
          <p:nvPr/>
        </p:nvSpPr>
        <p:spPr>
          <a:xfrm>
            <a:off x="857224" y="3500438"/>
            <a:ext cx="184731" cy="369332"/>
          </a:xfrm>
          <a:prstGeom prst="rect">
            <a:avLst/>
          </a:prstGeom>
          <a:noFill/>
        </p:spPr>
        <p:txBody>
          <a:bodyPr wrap="none" rtlCol="1">
            <a:spAutoFit/>
          </a:bodyPr>
          <a:lstStyle/>
          <a:p>
            <a:endParaRPr lang="ar-DZ" dirty="0"/>
          </a:p>
        </p:txBody>
      </p:sp>
      <p:sp>
        <p:nvSpPr>
          <p:cNvPr id="7" name="Ellipse 6"/>
          <p:cNvSpPr/>
          <p:nvPr/>
        </p:nvSpPr>
        <p:spPr>
          <a:xfrm>
            <a:off x="8072462" y="0"/>
            <a:ext cx="1071538" cy="107154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fr-FR" sz="4000" dirty="0" smtClean="0"/>
              <a:t>12</a:t>
            </a:r>
            <a:endParaRPr lang="ar-DZ" sz="4000" dirty="0"/>
          </a:p>
        </p:txBody>
      </p:sp>
      <p:sp>
        <p:nvSpPr>
          <p:cNvPr id="8" name="Oval 66"/>
          <p:cNvSpPr>
            <a:spLocks noChangeArrowheads="1"/>
          </p:cNvSpPr>
          <p:nvPr/>
        </p:nvSpPr>
        <p:spPr bwMode="auto">
          <a:xfrm>
            <a:off x="9445957" y="1801504"/>
            <a:ext cx="189362" cy="192396"/>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9" name="Oval 67"/>
          <p:cNvSpPr>
            <a:spLocks noChangeArrowheads="1"/>
          </p:cNvSpPr>
          <p:nvPr/>
        </p:nvSpPr>
        <p:spPr bwMode="auto">
          <a:xfrm>
            <a:off x="9847263" y="1489075"/>
            <a:ext cx="215900" cy="215900"/>
          </a:xfrm>
          <a:prstGeom prst="ellipse">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10" name="Oval 68"/>
          <p:cNvSpPr>
            <a:spLocks noChangeArrowheads="1"/>
          </p:cNvSpPr>
          <p:nvPr/>
        </p:nvSpPr>
        <p:spPr bwMode="auto">
          <a:xfrm>
            <a:off x="9828213" y="1916113"/>
            <a:ext cx="144462" cy="144462"/>
          </a:xfrm>
          <a:prstGeom prst="ellipse">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50000" t="50000" r="50000" b="50000"/>
            </a:path>
            <a:tileRect/>
          </a:gradFill>
          <a:ln w="9525">
            <a:noFill/>
            <a:round/>
            <a:headEnd/>
            <a:tailEnd/>
          </a:ln>
          <a:effectLst/>
        </p:spPr>
        <p:txBody>
          <a:bodyPr wrap="none" anchor="ctr"/>
          <a:lstStyle/>
          <a:p>
            <a:endParaRPr lang="ar-DZ"/>
          </a:p>
        </p:txBody>
      </p:sp>
      <p:sp>
        <p:nvSpPr>
          <p:cNvPr id="11" name="Flèche à trois pointes 10"/>
          <p:cNvSpPr/>
          <p:nvPr/>
        </p:nvSpPr>
        <p:spPr>
          <a:xfrm>
            <a:off x="428596" y="857232"/>
            <a:ext cx="8501122" cy="642942"/>
          </a:xfrm>
          <a:prstGeom prst="leftRightUpArrow">
            <a:avLst>
              <a:gd name="adj1" fmla="val 6627"/>
              <a:gd name="adj2" fmla="val 25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dirty="0"/>
          </a:p>
        </p:txBody>
      </p:sp>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accel="50000" decel="50000" fill="hold" grpId="0" nodeType="withEffect">
                                  <p:stCondLst>
                                    <p:cond delay="0"/>
                                  </p:stCondLst>
                                  <p:childTnLst>
                                    <p:animMotion origin="layout" path="M -0.13576 -0.19542 C -0.11857 -0.18039 -0.11198 -0.1524 -0.12153 -0.1309 C -0.13073 -0.11078 -0.15295 -0.10453 -0.17083 -0.11933 C -0.18784 -0.13344 -0.19392 -0.16142 -0.1842 -0.18224 C -0.17465 -0.20351 -0.15312 -0.20953 -0.13576 -0.19542 Z " pathEditMode="fixed" rAng="1878603" ptsTypes="fffff">
                                      <p:cBhvr>
                                        <p:cTn id="6" dur="1000" fill="hold"/>
                                        <p:tgtEl>
                                          <p:spTgt spid="9"/>
                                        </p:tgtEl>
                                        <p:attrNameLst>
                                          <p:attrName>ppt_x</p:attrName>
                                          <p:attrName>ppt_y</p:attrName>
                                        </p:attrNameLst>
                                      </p:cBhvr>
                                      <p:rCtr x="-1700" y="3800"/>
                                    </p:animMotion>
                                  </p:childTnLst>
                                </p:cTn>
                              </p:par>
                              <p:par>
                                <p:cTn id="7" presetID="1" presetClass="path" presetSubtype="0" repeatCount="indefinite" accel="50000" decel="50000" fill="hold" grpId="0" nodeType="withEffect">
                                  <p:stCondLst>
                                    <p:cond delay="0"/>
                                  </p:stCondLst>
                                  <p:childTnLst>
                                    <p:animMotion origin="layout" path="M -0.11424 -0.15148 C -0.13802 -0.1383 -0.16424 -0.14894 -0.17257 -0.176 C -0.1809 -0.20236 -0.16823 -0.23543 -0.14462 -0.24862 C -0.12083 -0.2618 -0.09462 -0.25023 -0.08646 -0.22364 C -0.07795 -0.19681 -0.09045 -0.16467 -0.11424 -0.15148 Z " pathEditMode="fixed" rAng="9449789" ptsTypes="fffff">
                                      <p:cBhvr>
                                        <p:cTn id="8" dur="1000" fill="hold"/>
                                        <p:tgtEl>
                                          <p:spTgt spid="10"/>
                                        </p:tgtEl>
                                        <p:attrNameLst>
                                          <p:attrName>ppt_x</p:attrName>
                                          <p:attrName>ppt_y</p:attrName>
                                        </p:attrNameLst>
                                      </p:cBhvr>
                                      <p:rCtr x="-1500" y="-4800"/>
                                    </p:animMotion>
                                  </p:childTnLst>
                                </p:cTn>
                              </p:par>
                              <p:par>
                                <p:cTn id="9" presetID="1" presetClass="path" presetSubtype="0" repeatCount="indefinite" accel="50000" decel="50000" fill="hold" grpId="0" nodeType="withEffect">
                                  <p:stCondLst>
                                    <p:cond delay="0"/>
                                  </p:stCondLst>
                                  <p:childTnLst>
                                    <p:animMotion origin="layout" path="M -0.14931 -0.16051 C -0.16268 -0.18109 -0.16077 -0.21023 -0.14671 -0.22595 C -0.13386 -0.2433 -0.11181 -0.23937 -0.09758 -0.21717 C -0.0849 -0.19751 -0.08594 -0.16906 -0.10018 -0.15264 C -0.11407 -0.13668 -0.1356 -0.13992 -0.14931 -0.16051 Z " pathEditMode="fixed" rAng="13759318" ptsTypes="fffff">
                                      <p:cBhvr>
                                        <p:cTn id="10" dur="1000" fill="hold"/>
                                        <p:tgtEl>
                                          <p:spTgt spid="8"/>
                                        </p:tgtEl>
                                        <p:attrNameLst>
                                          <p:attrName>ppt_x</p:attrName>
                                          <p:attrName>ppt_y</p:attrName>
                                        </p:attrNameLst>
                                      </p:cBhvr>
                                      <p:rCtr x="2500" y="-2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Flèche droite 11"/>
          <p:cNvSpPr/>
          <p:nvPr/>
        </p:nvSpPr>
        <p:spPr>
          <a:xfrm rot="5400000">
            <a:off x="4621720" y="736074"/>
            <a:ext cx="472064" cy="3417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774" name="Rectangle 6"/>
          <p:cNvSpPr>
            <a:spLocks noChangeArrowheads="1"/>
          </p:cNvSpPr>
          <p:nvPr/>
        </p:nvSpPr>
        <p:spPr bwMode="auto">
          <a:xfrm>
            <a:off x="0" y="0"/>
            <a:ext cx="1029449" cy="332398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dirty="0" smtClean="0">
                <a:ln>
                  <a:noFill/>
                </a:ln>
                <a:solidFill>
                  <a:schemeClr val="tx1"/>
                </a:solidFill>
                <a:effectLst/>
                <a:latin typeface="Arial" pitchFamily="34" charset="0"/>
              </a:rPr>
              <a:t>  </a:t>
            </a:r>
            <a:r>
              <a:rPr kumimoji="0" lang="fr-FR" sz="20100" b="0" i="0" u="none" strike="noStrike" cap="none" normalizeH="0" baseline="0" dirty="0" smtClean="0">
                <a:ln>
                  <a:noFill/>
                </a:ln>
                <a:solidFill>
                  <a:schemeClr val="tx1"/>
                </a:solidFill>
                <a:effectLst/>
                <a:latin typeface="Arial" pitchFamily="34" charset="0"/>
              </a:rPr>
              <a:t> </a:t>
            </a:r>
            <a:endParaRPr kumimoji="0" lang="fr-FR" sz="1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900" b="0" i="0" u="none" strike="noStrike" cap="none" normalizeH="0" baseline="0" dirty="0" smtClean="0">
                <a:ln>
                  <a:noFill/>
                </a:ln>
                <a:solidFill>
                  <a:schemeClr val="tx1"/>
                </a:solidFill>
                <a:effectLst/>
                <a:latin typeface="MS Reference Sans Serif" pitchFamily="34" charset="0"/>
              </a:rPr>
              <a:t>.</a:t>
            </a:r>
            <a:endParaRPr kumimoji="0" lang="fr-FR" sz="1800" b="0" i="0" u="none" strike="noStrike" cap="none" normalizeH="0" baseline="0" dirty="0" smtClean="0">
              <a:ln>
                <a:noFill/>
              </a:ln>
              <a:solidFill>
                <a:schemeClr val="tx1"/>
              </a:solidFill>
              <a:effectLst/>
              <a:latin typeface="Arial" pitchFamily="34" charset="0"/>
            </a:endParaRPr>
          </a:p>
        </p:txBody>
      </p:sp>
      <p:sp>
        <p:nvSpPr>
          <p:cNvPr id="15" name="Rectangle avec flèche vers le haut 14"/>
          <p:cNvSpPr/>
          <p:nvPr/>
        </p:nvSpPr>
        <p:spPr>
          <a:xfrm>
            <a:off x="0" y="0"/>
            <a:ext cx="8858312" cy="6572272"/>
          </a:xfrm>
          <a:prstGeom prst="upArrowCallout">
            <a:avLst>
              <a:gd name="adj1" fmla="val 7826"/>
              <a:gd name="adj2" fmla="val 67392"/>
              <a:gd name="adj3" fmla="val 25000"/>
              <a:gd name="adj4" fmla="val 70194"/>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r>
              <a:rPr lang="fr-FR" sz="1400" dirty="0" smtClean="0"/>
              <a:t>Mesurer la centralité  est une tâche complexe, car la centralité en elle-même est multiple et fait appel à des dimensions très variées. Ainsi, une commune peut présenter un caractère central affirmé dans un type de fonction, mais présenter des carences dans d’autres domaines non moins importants. Il faut donc procéder à deux types de mesures. Tout d’abord, des mesures peuvent être faites selon les différents thèmes constitutifs du caractère central d’un lieu. Cela permet de souligner les spécificités de chaque centre urbain, ainsi que son positionnement relatif dans la hiérarchie urbaine nationale pour tel ou tel type de fonction urbaine. Dans un second temps, il peut être intéressant de procéder à une mesure synthétique globale permettant de comparer les communes dans l’ensemble des thèmes. Ce second indicateur se révèle nécessaire pour finalement établir une typologie des centres et procéder à leur hiérarchisation afin de permettre des orientations stratégiques. </a:t>
            </a:r>
          </a:p>
          <a:p>
            <a:r>
              <a:rPr lang="fr-FR" sz="1400" dirty="0" smtClean="0"/>
              <a:t>Concernant le premier type de mesure, plusieurs thèmes ont été retenus, qui couvrent différentes approches du caractère central d’un lieu. Chacun de ces thèmes regroupe plusieurs variables, et l’option méthodologique adoptée ici est de constituer, pour chacun de ces thèmes, un indice thématique utilisant les différentes variables. Pour chaque variable, nous avons relevé le nombre d’apparitions d’un équipement ou d’un service public par commune. Ces équipements n’ayant pas tous la même importance, des pondérations ont été affectées en suivant les principes de l’analyse multicritère, ceci afin de présenter un indice thématique cohérent. Ainsi, pour prendre l’exemple de l’activité économique par commune, il apparaît nécessaire de valoriser davantage la présence d’une entreprise comptant de nombreux salariés que celle d’une entreprise en comptant très peu, étant donné que les répercussions sur l’emploi ou encore les finances locales ne sont pas du tout les mêmes </a:t>
            </a:r>
            <a:endParaRPr lang="fr-FR" sz="1400" b="1" dirty="0" smtClean="0">
              <a:solidFill>
                <a:srgbClr val="FF0000"/>
              </a:solidFill>
              <a:latin typeface="Arial" pitchFamily="34" charset="0"/>
              <a:cs typeface="Arial" pitchFamily="34" charset="0"/>
            </a:endParaRPr>
          </a:p>
        </p:txBody>
      </p:sp>
      <p:sp>
        <p:nvSpPr>
          <p:cNvPr id="6" name="Ellipse 5"/>
          <p:cNvSpPr/>
          <p:nvPr/>
        </p:nvSpPr>
        <p:spPr>
          <a:xfrm>
            <a:off x="8072462" y="0"/>
            <a:ext cx="1071538" cy="107154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fr-FR" sz="4000" dirty="0" smtClean="0"/>
              <a:t>13</a:t>
            </a:r>
            <a:endParaRPr lang="ar-DZ" sz="4000" dirty="0"/>
          </a:p>
        </p:txBody>
      </p:sp>
      <p:sp>
        <p:nvSpPr>
          <p:cNvPr id="7" name="Oval 66"/>
          <p:cNvSpPr>
            <a:spLocks noChangeArrowheads="1"/>
          </p:cNvSpPr>
          <p:nvPr/>
        </p:nvSpPr>
        <p:spPr bwMode="auto">
          <a:xfrm>
            <a:off x="9445957" y="1801504"/>
            <a:ext cx="189362" cy="192396"/>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8" name="Oval 67"/>
          <p:cNvSpPr>
            <a:spLocks noChangeArrowheads="1"/>
          </p:cNvSpPr>
          <p:nvPr/>
        </p:nvSpPr>
        <p:spPr bwMode="auto">
          <a:xfrm>
            <a:off x="9847263" y="1489075"/>
            <a:ext cx="215900" cy="215900"/>
          </a:xfrm>
          <a:prstGeom prst="ellipse">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9" name="Oval 68"/>
          <p:cNvSpPr>
            <a:spLocks noChangeArrowheads="1"/>
          </p:cNvSpPr>
          <p:nvPr/>
        </p:nvSpPr>
        <p:spPr bwMode="auto">
          <a:xfrm>
            <a:off x="9828213" y="1916113"/>
            <a:ext cx="144462" cy="144462"/>
          </a:xfrm>
          <a:prstGeom prst="ellipse">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50000" t="50000" r="50000" b="50000"/>
            </a:path>
            <a:tileRect/>
          </a:gradFill>
          <a:ln w="9525">
            <a:noFill/>
            <a:round/>
            <a:headEnd/>
            <a:tailEnd/>
          </a:ln>
          <a:effectLst/>
        </p:spPr>
        <p:txBody>
          <a:bodyPr wrap="none" anchor="ctr"/>
          <a:lstStyle/>
          <a:p>
            <a:endParaRPr lang="ar-DZ"/>
          </a:p>
        </p:txBody>
      </p:sp>
      <p:sp>
        <p:nvSpPr>
          <p:cNvPr id="10" name="ZoneTexte 9"/>
          <p:cNvSpPr txBox="1"/>
          <p:nvPr/>
        </p:nvSpPr>
        <p:spPr>
          <a:xfrm>
            <a:off x="2928926" y="1000108"/>
            <a:ext cx="3227422" cy="369332"/>
          </a:xfrm>
          <a:prstGeom prst="rect">
            <a:avLst/>
          </a:prstGeom>
          <a:noFill/>
        </p:spPr>
        <p:txBody>
          <a:bodyPr wrap="none" rtlCol="1">
            <a:spAutoFit/>
          </a:bodyPr>
          <a:lstStyle/>
          <a:p>
            <a:pPr lvl="0" indent="528638" algn="ctr" fontAlgn="base">
              <a:spcBef>
                <a:spcPct val="0"/>
              </a:spcBef>
              <a:spcAft>
                <a:spcPct val="0"/>
              </a:spcAft>
            </a:pPr>
            <a:r>
              <a:rPr lang="fr-FR" b="1" dirty="0" smtClean="0"/>
              <a:t>MESURER LA </a:t>
            </a:r>
            <a:r>
              <a:rPr lang="fr-FR" dirty="0" smtClean="0"/>
              <a:t>centralité</a:t>
            </a:r>
            <a:endParaRPr lang="fr-FR" b="1" dirty="0" smtClean="0">
              <a:solidFill>
                <a:srgbClr val="FF0000"/>
              </a:solidFill>
              <a:latin typeface="Arial" pitchFamily="34" charset="0"/>
              <a:cs typeface="Arial" pitchFamily="34" charset="0"/>
            </a:endParaRP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accel="50000" decel="50000" fill="hold" grpId="0" nodeType="withEffect">
                                  <p:stCondLst>
                                    <p:cond delay="0"/>
                                  </p:stCondLst>
                                  <p:childTnLst>
                                    <p:animMotion origin="layout" path="M -0.13576 -0.19542 C -0.11857 -0.18039 -0.11198 -0.1524 -0.12153 -0.1309 C -0.13073 -0.11078 -0.15295 -0.10453 -0.17083 -0.11933 C -0.18784 -0.13344 -0.19392 -0.16142 -0.1842 -0.18224 C -0.17465 -0.20351 -0.15312 -0.20953 -0.13576 -0.19542 Z " pathEditMode="fixed" rAng="1878603" ptsTypes="fffff">
                                      <p:cBhvr>
                                        <p:cTn id="6" dur="1000" fill="hold"/>
                                        <p:tgtEl>
                                          <p:spTgt spid="8"/>
                                        </p:tgtEl>
                                        <p:attrNameLst>
                                          <p:attrName>ppt_x</p:attrName>
                                          <p:attrName>ppt_y</p:attrName>
                                        </p:attrNameLst>
                                      </p:cBhvr>
                                      <p:rCtr x="-1700" y="3800"/>
                                    </p:animMotion>
                                  </p:childTnLst>
                                </p:cTn>
                              </p:par>
                              <p:par>
                                <p:cTn id="7" presetID="1" presetClass="path" presetSubtype="0" repeatCount="indefinite" accel="50000" decel="50000" fill="hold" grpId="0" nodeType="withEffect">
                                  <p:stCondLst>
                                    <p:cond delay="0"/>
                                  </p:stCondLst>
                                  <p:childTnLst>
                                    <p:animMotion origin="layout" path="M -0.11424 -0.15148 C -0.13802 -0.1383 -0.16424 -0.14894 -0.17257 -0.176 C -0.1809 -0.20236 -0.16823 -0.23543 -0.14462 -0.24862 C -0.12083 -0.2618 -0.09462 -0.25023 -0.08646 -0.22364 C -0.07795 -0.19681 -0.09045 -0.16467 -0.11424 -0.15148 Z " pathEditMode="fixed" rAng="9449789" ptsTypes="fffff">
                                      <p:cBhvr>
                                        <p:cTn id="8" dur="1000" fill="hold"/>
                                        <p:tgtEl>
                                          <p:spTgt spid="9"/>
                                        </p:tgtEl>
                                        <p:attrNameLst>
                                          <p:attrName>ppt_x</p:attrName>
                                          <p:attrName>ppt_y</p:attrName>
                                        </p:attrNameLst>
                                      </p:cBhvr>
                                      <p:rCtr x="-1500" y="-4800"/>
                                    </p:animMotion>
                                  </p:childTnLst>
                                </p:cTn>
                              </p:par>
                              <p:par>
                                <p:cTn id="9" presetID="1" presetClass="path" presetSubtype="0" repeatCount="indefinite" accel="50000" decel="50000" fill="hold" grpId="0" nodeType="withEffect">
                                  <p:stCondLst>
                                    <p:cond delay="0"/>
                                  </p:stCondLst>
                                  <p:childTnLst>
                                    <p:animMotion origin="layout" path="M -0.14931 -0.16051 C -0.16268 -0.18109 -0.16077 -0.21023 -0.14671 -0.22595 C -0.13386 -0.2433 -0.11181 -0.23937 -0.09758 -0.21717 C -0.0849 -0.19751 -0.08594 -0.16906 -0.10018 -0.15264 C -0.11407 -0.13668 -0.1356 -0.13992 -0.14931 -0.16051 Z " pathEditMode="fixed" rAng="13759318" ptsTypes="fffff">
                                      <p:cBhvr>
                                        <p:cTn id="10" dur="1000" fill="hold"/>
                                        <p:tgtEl>
                                          <p:spTgt spid="7"/>
                                        </p:tgtEl>
                                        <p:attrNameLst>
                                          <p:attrName>ppt_x</p:attrName>
                                          <p:attrName>ppt_y</p:attrName>
                                        </p:attrNameLst>
                                      </p:cBhvr>
                                      <p:rCtr x="2500" y="-2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rganigramme : Processus 2"/>
          <p:cNvSpPr/>
          <p:nvPr/>
        </p:nvSpPr>
        <p:spPr>
          <a:xfrm>
            <a:off x="142844" y="214290"/>
            <a:ext cx="8858312" cy="6500858"/>
          </a:xfrm>
          <a:prstGeom prst="flowChartProcess">
            <a:avLst/>
          </a:prstGeom>
          <a:ln/>
        </p:spPr>
        <p:style>
          <a:lnRef idx="3">
            <a:schemeClr val="lt1"/>
          </a:lnRef>
          <a:fillRef idx="1">
            <a:schemeClr val="accent4"/>
          </a:fillRef>
          <a:effectRef idx="1">
            <a:schemeClr val="accent4"/>
          </a:effectRef>
          <a:fontRef idx="minor">
            <a:schemeClr val="lt1"/>
          </a:fontRef>
        </p:style>
        <p:txBody>
          <a:bodyPr rtlCol="0" anchor="ctr"/>
          <a:lstStyle/>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000" b="1" u="sng" dirty="0" smtClean="0">
              <a:solidFill>
                <a:schemeClr val="accent4">
                  <a:lumMod val="10000"/>
                </a:schemeClr>
              </a:solidFill>
            </a:endParaRPr>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r>
              <a:rPr lang="fr-FR" sz="2400" b="1" dirty="0" smtClean="0"/>
              <a:t> </a:t>
            </a:r>
            <a:endParaRPr lang="fr-FR" sz="2400" dirty="0" smtClean="0"/>
          </a:p>
          <a:p>
            <a:pPr algn="ctr"/>
            <a:endParaRPr lang="fr-FR" sz="2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Times New Roman" pitchFamily="18" charset="0"/>
              <a:cs typeface="Times New Roman" pitchFamily="18" charset="0"/>
            </a:endParaRPr>
          </a:p>
          <a:p>
            <a:pPr algn="ctr"/>
            <a:endParaRPr lang="fr-FR" sz="2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Times New Roman" pitchFamily="18" charset="0"/>
              <a:cs typeface="Times New Roman" pitchFamily="18" charset="0"/>
            </a:endParaRPr>
          </a:p>
          <a:p>
            <a:pPr algn="ctr"/>
            <a:endParaRPr lang="fr-FR" sz="2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Times New Roman" pitchFamily="18" charset="0"/>
              <a:cs typeface="Times New Roman" pitchFamily="18" charset="0"/>
            </a:endParaRPr>
          </a:p>
          <a:p>
            <a:r>
              <a:rPr lang="fr-FR" sz="1600" b="1" dirty="0" smtClean="0"/>
              <a:t> </a:t>
            </a:r>
            <a:endParaRPr lang="fr-FR" sz="1600" dirty="0">
              <a:solidFill>
                <a:schemeClr val="accent4">
                  <a:lumMod val="10000"/>
                </a:schemeClr>
              </a:solidFill>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a:srcRect/>
          <a:stretch>
            <a:fillRect/>
          </a:stretch>
        </p:blipFill>
        <p:spPr bwMode="auto">
          <a:xfrm>
            <a:off x="295275" y="285728"/>
            <a:ext cx="8848725" cy="6286544"/>
          </a:xfrm>
          <a:prstGeom prst="rect">
            <a:avLst/>
          </a:prstGeom>
          <a:noFill/>
          <a:ln w="9525">
            <a:noFill/>
            <a:miter lim="800000"/>
            <a:headEnd/>
            <a:tailEnd/>
          </a:ln>
          <a:effectLst/>
        </p:spPr>
      </p:pic>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descr="لالالا.png"/>
          <p:cNvPicPr>
            <a:picLocks noChangeAspect="1"/>
          </p:cNvPicPr>
          <p:nvPr/>
        </p:nvPicPr>
        <p:blipFill>
          <a:blip r:embed="rId2">
            <a:lum bright="10000" contrast="40000"/>
          </a:blip>
          <a:stretch>
            <a:fillRect/>
          </a:stretch>
        </p:blipFill>
        <p:spPr>
          <a:xfrm>
            <a:off x="0" y="0"/>
            <a:ext cx="9139943" cy="6858000"/>
          </a:xfrm>
          <a:prstGeom prst="rect">
            <a:avLst/>
          </a:prstGeom>
        </p:spPr>
      </p:pic>
      <p:pic>
        <p:nvPicPr>
          <p:cNvPr id="6" name="Picture 9" descr="ia_algerie"/>
          <p:cNvPicPr>
            <a:picLocks noChangeAspect="1" noChangeArrowheads="1" noCrop="1"/>
          </p:cNvPicPr>
          <p:nvPr/>
        </p:nvPicPr>
        <p:blipFill>
          <a:blip r:embed="rId3"/>
          <a:srcRect/>
          <a:stretch>
            <a:fillRect/>
          </a:stretch>
        </p:blipFill>
        <p:spPr bwMode="auto">
          <a:xfrm>
            <a:off x="-71470" y="-49232"/>
            <a:ext cx="1258888" cy="1192216"/>
          </a:xfrm>
          <a:prstGeom prst="rect">
            <a:avLst/>
          </a:prstGeom>
          <a:noFill/>
          <a:ln w="9525">
            <a:noFill/>
            <a:miter lim="800000"/>
            <a:headEnd/>
            <a:tailEnd/>
          </a:ln>
        </p:spPr>
      </p:pic>
      <p:pic>
        <p:nvPicPr>
          <p:cNvPr id="7" name="Picture 9" descr="ia_algerie"/>
          <p:cNvPicPr>
            <a:picLocks noChangeAspect="1" noChangeArrowheads="1" noCrop="1"/>
          </p:cNvPicPr>
          <p:nvPr/>
        </p:nvPicPr>
        <p:blipFill>
          <a:blip r:embed="rId3"/>
          <a:srcRect/>
          <a:stretch>
            <a:fillRect/>
          </a:stretch>
        </p:blipFill>
        <p:spPr bwMode="auto">
          <a:xfrm>
            <a:off x="7956582" y="-49235"/>
            <a:ext cx="1258888" cy="1192218"/>
          </a:xfrm>
          <a:prstGeom prst="rect">
            <a:avLst/>
          </a:prstGeom>
          <a:noFill/>
          <a:ln w="9525">
            <a:noFill/>
            <a:miter lim="800000"/>
            <a:headEnd/>
            <a:tailEnd/>
          </a:ln>
        </p:spPr>
      </p:pic>
      <p:sp>
        <p:nvSpPr>
          <p:cNvPr id="8" name="Organigramme : Alternative 7"/>
          <p:cNvSpPr/>
          <p:nvPr/>
        </p:nvSpPr>
        <p:spPr>
          <a:xfrm>
            <a:off x="2786050" y="6357982"/>
            <a:ext cx="3786214" cy="428604"/>
          </a:xfrm>
          <a:prstGeom prst="flowChartAlternateProcess">
            <a:avLst/>
          </a:prstGeom>
          <a:gradFill flip="none" rotWithShape="1">
            <a:gsLst>
              <a:gs pos="0">
                <a:schemeClr val="bg1">
                  <a:lumMod val="50000"/>
                </a:schemeClr>
              </a:gs>
              <a:gs pos="13000">
                <a:schemeClr val="bg1">
                  <a:lumMod val="75000"/>
                </a:schemeClr>
              </a:gs>
              <a:gs pos="28000">
                <a:schemeClr val="bg1">
                  <a:lumMod val="60000"/>
                  <a:lumOff val="40000"/>
                </a:schemeClr>
              </a:gs>
              <a:gs pos="55000">
                <a:schemeClr val="bg1">
                  <a:lumMod val="40000"/>
                  <a:lumOff val="60000"/>
                </a:schemeClr>
              </a:gs>
              <a:gs pos="58000">
                <a:schemeClr val="bg1">
                  <a:lumMod val="40000"/>
                  <a:lumOff val="60000"/>
                </a:schemeClr>
              </a:gs>
              <a:gs pos="14000">
                <a:schemeClr val="bg1">
                  <a:lumMod val="20000"/>
                  <a:lumOff val="80000"/>
                </a:schemeClr>
              </a:gs>
              <a:gs pos="4000">
                <a:schemeClr val="accent1">
                  <a:lumMod val="60000"/>
                  <a:lumOff val="40000"/>
                  <a:alpha val="57000"/>
                </a:schemeClr>
              </a:gs>
              <a:gs pos="100000">
                <a:schemeClr val="bg2">
                  <a:lumMod val="40000"/>
                  <a:lumOff val="60000"/>
                </a:schemeClr>
              </a:gs>
            </a:gsLst>
            <a:path path="circle">
              <a:fillToRect l="100000" t="100000"/>
            </a:path>
            <a:tileRect r="-100000" b="-100000"/>
          </a:gradFill>
          <a:ln w="63500" cap="sq" cmpd="thinThick">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16800000" scaled="0"/>
              <a:tileRect/>
            </a:gradFill>
          </a:ln>
          <a:effectLst>
            <a:glow rad="228600">
              <a:schemeClr val="accent6">
                <a:satMod val="175000"/>
                <a:alpha val="40000"/>
              </a:schemeClr>
            </a:glow>
            <a:innerShdw blurRad="381000" dist="50800" dir="5580000">
              <a:prstClr val="black">
                <a:alpha val="50000"/>
              </a:prstClr>
            </a:innerShdw>
            <a:reflection blurRad="6350" stA="52000" endA="300" endPos="35000" dir="5400000" sy="-100000" algn="bl" rotWithShape="0"/>
            <a:softEdge rad="63500"/>
          </a:effectLst>
          <a:scene3d>
            <a:camera prst="obliqueTopLeft"/>
            <a:lightRig rig="threePt" dir="t">
              <a:rot lat="0" lon="0" rev="1200000"/>
            </a:lightRig>
          </a:scene3d>
          <a:sp3d extrusionH="76200">
            <a:bevelT w="158750" h="107950" prst="slope"/>
            <a:bevelB w="82550" h="120650"/>
            <a:extrusionClr>
              <a:schemeClr val="accent2">
                <a:lumMod val="60000"/>
                <a:lumOff val="40000"/>
              </a:schemeClr>
            </a:extrusionClr>
          </a:sp3d>
        </p:spPr>
        <p:style>
          <a:lnRef idx="0">
            <a:schemeClr val="dk1"/>
          </a:lnRef>
          <a:fillRef idx="3">
            <a:schemeClr val="dk1"/>
          </a:fillRef>
          <a:effectRef idx="3">
            <a:schemeClr val="dk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endParaRPr lang="fr-FR" sz="1600" b="1" u="sng"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atura MT Script Capitals" pitchFamily="66" charset="0"/>
            </a:endParaRPr>
          </a:p>
          <a:p>
            <a:pPr algn="ctr" fontAlgn="auto">
              <a:spcBef>
                <a:spcPts val="0"/>
              </a:spcBef>
              <a:spcAft>
                <a:spcPts val="0"/>
              </a:spcAft>
              <a:defRPr/>
            </a:pPr>
            <a:r>
              <a:rPr lang="fr-FR" b="1" i="1" spc="50" dirty="0">
                <a:ln w="11430"/>
                <a:gradFill>
                  <a:gsLst>
                    <a:gs pos="25000">
                      <a:schemeClr val="accent2">
                        <a:satMod val="155000"/>
                      </a:schemeClr>
                    </a:gs>
                    <a:gs pos="100000">
                      <a:schemeClr val="accent2">
                        <a:shade val="45000"/>
                        <a:satMod val="165000"/>
                      </a:schemeClr>
                    </a:gs>
                  </a:gsLst>
                  <a:lin ang="5400000"/>
                </a:gradFill>
                <a:latin typeface="Matura MT Script Capitals" pitchFamily="66" charset="0"/>
              </a:rPr>
              <a:t>Année universitaire  </a:t>
            </a:r>
            <a:r>
              <a:rPr lang="fr-FR" b="1" i="1" spc="50" dirty="0" smtClean="0">
                <a:ln w="11430"/>
                <a:gradFill>
                  <a:gsLst>
                    <a:gs pos="25000">
                      <a:schemeClr val="accent2">
                        <a:satMod val="155000"/>
                      </a:schemeClr>
                    </a:gs>
                    <a:gs pos="100000">
                      <a:schemeClr val="accent2">
                        <a:shade val="45000"/>
                        <a:satMod val="165000"/>
                      </a:schemeClr>
                    </a:gs>
                  </a:gsLst>
                  <a:lin ang="5400000"/>
                </a:gradFill>
                <a:latin typeface="Matura MT Script Capitals" pitchFamily="66" charset="0"/>
              </a:rPr>
              <a:t>2012/2013</a:t>
            </a:r>
            <a:endParaRPr lang="fr-FR" b="1" i="1" spc="50" dirty="0">
              <a:ln w="11430"/>
              <a:gradFill>
                <a:gsLst>
                  <a:gs pos="25000">
                    <a:schemeClr val="accent2">
                      <a:satMod val="155000"/>
                    </a:schemeClr>
                  </a:gs>
                  <a:gs pos="100000">
                    <a:schemeClr val="accent2">
                      <a:shade val="45000"/>
                      <a:satMod val="165000"/>
                    </a:schemeClr>
                  </a:gs>
                </a:gsLst>
                <a:lin ang="5400000"/>
              </a:gradFill>
              <a:latin typeface="Matura MT Script Capitals" pitchFamily="66" charset="0"/>
            </a:endParaRPr>
          </a:p>
          <a:p>
            <a:pPr algn="ctr" fontAlgn="auto">
              <a:spcBef>
                <a:spcPts val="0"/>
              </a:spcBef>
              <a:spcAft>
                <a:spcPts val="0"/>
              </a:spcAft>
              <a:defRPr/>
            </a:pPr>
            <a:endParaRPr lang="fr-FR" sz="1600" b="1" u="sng"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atura MT Script Capitals" pitchFamily="66" charset="0"/>
            </a:endParaRPr>
          </a:p>
        </p:txBody>
      </p:sp>
      <p:sp>
        <p:nvSpPr>
          <p:cNvPr id="9" name="Organigramme : Alternative 8"/>
          <p:cNvSpPr/>
          <p:nvPr/>
        </p:nvSpPr>
        <p:spPr>
          <a:xfrm>
            <a:off x="1285852" y="71414"/>
            <a:ext cx="6715172" cy="1071570"/>
          </a:xfrm>
          <a:prstGeom prst="flowChartAlternateProcess">
            <a:avLst/>
          </a:prstGeom>
          <a:gradFill flip="none" rotWithShape="1">
            <a:gsLst>
              <a:gs pos="0">
                <a:schemeClr val="bg1">
                  <a:lumMod val="50000"/>
                </a:schemeClr>
              </a:gs>
              <a:gs pos="13000">
                <a:schemeClr val="bg1">
                  <a:lumMod val="75000"/>
                </a:schemeClr>
              </a:gs>
              <a:gs pos="28000">
                <a:schemeClr val="bg1">
                  <a:lumMod val="60000"/>
                  <a:lumOff val="40000"/>
                </a:schemeClr>
              </a:gs>
              <a:gs pos="55000">
                <a:schemeClr val="bg1">
                  <a:lumMod val="40000"/>
                  <a:lumOff val="60000"/>
                </a:schemeClr>
              </a:gs>
              <a:gs pos="58000">
                <a:schemeClr val="bg1">
                  <a:lumMod val="40000"/>
                  <a:lumOff val="60000"/>
                </a:schemeClr>
              </a:gs>
              <a:gs pos="14000">
                <a:schemeClr val="bg1">
                  <a:lumMod val="20000"/>
                  <a:lumOff val="80000"/>
                </a:schemeClr>
              </a:gs>
              <a:gs pos="4000">
                <a:schemeClr val="accent1">
                  <a:lumMod val="60000"/>
                  <a:lumOff val="40000"/>
                  <a:alpha val="57000"/>
                </a:schemeClr>
              </a:gs>
              <a:gs pos="100000">
                <a:schemeClr val="bg2">
                  <a:lumMod val="40000"/>
                  <a:lumOff val="60000"/>
                </a:schemeClr>
              </a:gs>
            </a:gsLst>
            <a:path path="circle">
              <a:fillToRect l="100000" t="100000"/>
            </a:path>
            <a:tileRect r="-100000" b="-100000"/>
          </a:gradFill>
          <a:ln w="63500" cap="sq" cmpd="thinThick">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16800000" scaled="0"/>
              <a:tileRect/>
            </a:gradFill>
          </a:ln>
          <a:effectLst>
            <a:glow rad="228600">
              <a:schemeClr val="accent6">
                <a:satMod val="175000"/>
                <a:alpha val="40000"/>
              </a:schemeClr>
            </a:glow>
            <a:innerShdw blurRad="381000" dist="50800" dir="5580000">
              <a:prstClr val="black">
                <a:alpha val="50000"/>
              </a:prstClr>
            </a:innerShdw>
            <a:reflection blurRad="6350" stA="52000" endA="300" endPos="35000" dir="5400000" sy="-100000" algn="bl" rotWithShape="0"/>
            <a:softEdge rad="63500"/>
          </a:effectLst>
          <a:scene3d>
            <a:camera prst="obliqueTopLeft"/>
            <a:lightRig rig="threePt" dir="t">
              <a:rot lat="0" lon="0" rev="1200000"/>
            </a:lightRig>
          </a:scene3d>
          <a:sp3d extrusionH="76200">
            <a:bevelT w="158750" h="107950" prst="slope"/>
            <a:bevelB w="82550" h="120650"/>
            <a:extrusionClr>
              <a:schemeClr val="accent2">
                <a:lumMod val="60000"/>
                <a:lumOff val="40000"/>
              </a:schemeClr>
            </a:extrusion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tabLst>
                <a:tab pos="985838" algn="l"/>
              </a:tabLst>
              <a:defRPr/>
            </a:pPr>
            <a:r>
              <a:rPr lang="fr-FR"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atura MT Script Capitals" pitchFamily="66" charset="0"/>
              </a:rPr>
              <a:t>République Algérienne Démocratique et Populaire</a:t>
            </a:r>
            <a:br>
              <a:rPr lang="fr-FR"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atura MT Script Capitals" pitchFamily="66" charset="0"/>
              </a:rPr>
            </a:br>
            <a:r>
              <a:rPr lang="fr-FR"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atura MT Script Capitals" pitchFamily="66" charset="0"/>
              </a:rPr>
              <a:t>Ministère D'enseignement Supérieur et de La Recherche Scientifique </a:t>
            </a:r>
            <a:br>
              <a:rPr lang="fr-FR"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atura MT Script Capitals" pitchFamily="66" charset="0"/>
              </a:rPr>
            </a:br>
            <a:r>
              <a:rPr lang="fr-FR"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atura MT Script Capitals" pitchFamily="66" charset="0"/>
              </a:rPr>
              <a:t>Université </a:t>
            </a:r>
            <a:r>
              <a:rPr lang="fr-FR" sz="1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atura MT Script Capitals" pitchFamily="66" charset="0"/>
              </a:rPr>
              <a:t>Constantine 3</a:t>
            </a:r>
            <a:endParaRPr lang="fr-FR"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atura MT Script Capitals" pitchFamily="66" charset="0"/>
            </a:endParaRPr>
          </a:p>
        </p:txBody>
      </p:sp>
      <p:sp>
        <p:nvSpPr>
          <p:cNvPr id="10" name="Pensées 9"/>
          <p:cNvSpPr/>
          <p:nvPr/>
        </p:nvSpPr>
        <p:spPr>
          <a:xfrm>
            <a:off x="214282" y="1571612"/>
            <a:ext cx="3000396" cy="1643074"/>
          </a:xfrm>
          <a:prstGeom prst="cloudCallout">
            <a:avLst>
              <a:gd name="adj1" fmla="val 75814"/>
              <a:gd name="adj2" fmla="val -53968"/>
            </a:avLst>
          </a:prstGeom>
          <a:gradFill flip="none" rotWithShape="1">
            <a:gsLst>
              <a:gs pos="17000">
                <a:schemeClr val="bg1">
                  <a:lumMod val="50000"/>
                </a:schemeClr>
              </a:gs>
              <a:gs pos="19000">
                <a:schemeClr val="bg1">
                  <a:lumMod val="75000"/>
                </a:schemeClr>
              </a:gs>
              <a:gs pos="38000">
                <a:schemeClr val="bg1">
                  <a:lumMod val="60000"/>
                  <a:lumOff val="40000"/>
                </a:schemeClr>
              </a:gs>
              <a:gs pos="58000">
                <a:schemeClr val="bg1">
                  <a:lumMod val="40000"/>
                  <a:lumOff val="60000"/>
                </a:schemeClr>
              </a:gs>
              <a:gs pos="65000">
                <a:schemeClr val="bg1">
                  <a:lumMod val="20000"/>
                  <a:lumOff val="80000"/>
                </a:schemeClr>
              </a:gs>
              <a:gs pos="65000">
                <a:schemeClr val="accent1">
                  <a:lumMod val="60000"/>
                  <a:lumOff val="40000"/>
                </a:schemeClr>
              </a:gs>
              <a:gs pos="37000">
                <a:schemeClr val="accent1">
                  <a:lumMod val="40000"/>
                  <a:lumOff val="60000"/>
                </a:schemeClr>
              </a:gs>
              <a:gs pos="88000">
                <a:schemeClr val="accent1">
                  <a:lumMod val="20000"/>
                  <a:lumOff val="80000"/>
                </a:schemeClr>
              </a:gs>
            </a:gsLst>
            <a:path path="circle">
              <a:fillToRect t="100000" r="100000"/>
            </a:path>
            <a:tileRect l="-100000" b="-100000"/>
          </a:gradFill>
          <a:ln>
            <a:noFill/>
          </a:ln>
          <a:effectLst>
            <a:glow rad="101600">
              <a:schemeClr val="accent5">
                <a:satMod val="175000"/>
                <a:alpha val="40000"/>
              </a:schemeClr>
            </a:glow>
            <a:outerShdw blurRad="50800" dist="50800" dir="5400000" sx="110000" sy="110000" algn="ctr" rotWithShape="0">
              <a:srgbClr val="000000">
                <a:alpha val="43000"/>
              </a:srgbClr>
            </a:outerShdw>
          </a:effectLst>
          <a:scene3d>
            <a:camera prst="orthographicFront"/>
            <a:lightRig rig="threePt" dir="t"/>
          </a:scene3d>
          <a:sp3d>
            <a:bevelT w="152400" prst="slope"/>
            <a:bevelB h="1841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solidFill>
                  <a:srgbClr val="FF3333"/>
                </a:solidFill>
                <a:latin typeface="Times New Roman" pitchFamily="18" charset="0"/>
              </a:rPr>
              <a:t> </a:t>
            </a:r>
            <a:r>
              <a:rPr lang="en-US" sz="1600" b="1" dirty="0">
                <a:solidFill>
                  <a:srgbClr val="FF3333"/>
                </a:solidFill>
                <a:latin typeface="Times New Roman" pitchFamily="18" charset="0"/>
              </a:rPr>
              <a:t>Institut</a:t>
            </a:r>
            <a:r>
              <a:rPr lang="fr-FR" sz="1600" dirty="0">
                <a:solidFill>
                  <a:srgbClr val="FF3333"/>
                </a:solidFill>
                <a:latin typeface="Times New Roman" pitchFamily="18" charset="0"/>
              </a:rPr>
              <a:t> </a:t>
            </a:r>
            <a:r>
              <a:rPr lang="fr-FR" sz="1600" b="1" dirty="0">
                <a:solidFill>
                  <a:srgbClr val="FF3333"/>
                </a:solidFill>
                <a:latin typeface="Times New Roman" pitchFamily="18" charset="0"/>
              </a:rPr>
              <a:t>:</a:t>
            </a:r>
          </a:p>
          <a:p>
            <a:pPr algn="ctr" fontAlgn="auto">
              <a:spcBef>
                <a:spcPts val="0"/>
              </a:spcBef>
              <a:spcAft>
                <a:spcPts val="0"/>
              </a:spcAft>
              <a:defRPr/>
            </a:pPr>
            <a:r>
              <a:rPr lang="en-US" sz="1600" b="1" dirty="0" err="1" smtClean="0">
                <a:solidFill>
                  <a:schemeClr val="accent4">
                    <a:lumMod val="10000"/>
                  </a:schemeClr>
                </a:solidFill>
                <a:latin typeface="Matura MT Script Capitals" pitchFamily="66" charset="0"/>
              </a:rPr>
              <a:t>gestion</a:t>
            </a:r>
            <a:r>
              <a:rPr lang="en-US" sz="1600" b="1" dirty="0" smtClean="0">
                <a:solidFill>
                  <a:schemeClr val="accent4">
                    <a:lumMod val="10000"/>
                  </a:schemeClr>
                </a:solidFill>
                <a:latin typeface="Matura MT Script Capitals" pitchFamily="66" charset="0"/>
              </a:rPr>
              <a:t> des techniques</a:t>
            </a:r>
            <a:r>
              <a:rPr lang="fr-FR" sz="1600" b="1" dirty="0" smtClean="0">
                <a:solidFill>
                  <a:schemeClr val="accent4">
                    <a:lumMod val="10000"/>
                  </a:schemeClr>
                </a:solidFill>
                <a:latin typeface="Matura MT Script Capitals" pitchFamily="66" charset="0"/>
              </a:rPr>
              <a:t> </a:t>
            </a:r>
          </a:p>
          <a:p>
            <a:pPr algn="ctr" fontAlgn="auto">
              <a:spcBef>
                <a:spcPts val="0"/>
              </a:spcBef>
              <a:spcAft>
                <a:spcPts val="0"/>
              </a:spcAft>
              <a:defRPr/>
            </a:pPr>
            <a:r>
              <a:rPr lang="en-US" sz="1600" b="1" dirty="0" err="1" smtClean="0">
                <a:solidFill>
                  <a:schemeClr val="accent4">
                    <a:lumMod val="10000"/>
                  </a:schemeClr>
                </a:solidFill>
                <a:latin typeface="Matura MT Script Capitals" pitchFamily="66" charset="0"/>
              </a:rPr>
              <a:t>Urbaine</a:t>
            </a:r>
            <a:r>
              <a:rPr lang="fr-FR" sz="1600" dirty="0" smtClean="0">
                <a:solidFill>
                  <a:schemeClr val="accent4">
                    <a:lumMod val="10000"/>
                  </a:schemeClr>
                </a:solidFill>
                <a:latin typeface="Matura MT Script Capitals" pitchFamily="66" charset="0"/>
              </a:rPr>
              <a:t> </a:t>
            </a:r>
            <a:endParaRPr lang="fr-FR" sz="1600" dirty="0">
              <a:solidFill>
                <a:schemeClr val="accent4">
                  <a:lumMod val="10000"/>
                </a:schemeClr>
              </a:solidFill>
              <a:latin typeface="Matura MT Script Capitals" pitchFamily="66" charset="0"/>
            </a:endParaRPr>
          </a:p>
        </p:txBody>
      </p:sp>
      <p:sp>
        <p:nvSpPr>
          <p:cNvPr id="11" name="Pensées 10"/>
          <p:cNvSpPr/>
          <p:nvPr/>
        </p:nvSpPr>
        <p:spPr>
          <a:xfrm>
            <a:off x="5786446" y="1571612"/>
            <a:ext cx="3214710" cy="1643074"/>
          </a:xfrm>
          <a:prstGeom prst="cloudCallout">
            <a:avLst>
              <a:gd name="adj1" fmla="val -60003"/>
              <a:gd name="adj2" fmla="val -59397"/>
            </a:avLst>
          </a:prstGeom>
          <a:gradFill flip="none" rotWithShape="1">
            <a:gsLst>
              <a:gs pos="28000">
                <a:schemeClr val="bg1">
                  <a:lumMod val="50000"/>
                </a:schemeClr>
              </a:gs>
              <a:gs pos="19000">
                <a:schemeClr val="bg1">
                  <a:lumMod val="75000"/>
                </a:schemeClr>
              </a:gs>
              <a:gs pos="38000">
                <a:schemeClr val="bg1">
                  <a:lumMod val="60000"/>
                  <a:lumOff val="40000"/>
                </a:schemeClr>
              </a:gs>
              <a:gs pos="58000">
                <a:schemeClr val="bg1">
                  <a:lumMod val="40000"/>
                  <a:lumOff val="60000"/>
                </a:schemeClr>
              </a:gs>
              <a:gs pos="65000">
                <a:schemeClr val="bg1">
                  <a:lumMod val="20000"/>
                  <a:lumOff val="80000"/>
                </a:schemeClr>
              </a:gs>
              <a:gs pos="65000">
                <a:schemeClr val="accent1">
                  <a:lumMod val="60000"/>
                  <a:lumOff val="40000"/>
                </a:schemeClr>
              </a:gs>
              <a:gs pos="37000">
                <a:schemeClr val="accent1">
                  <a:lumMod val="40000"/>
                  <a:lumOff val="60000"/>
                </a:schemeClr>
              </a:gs>
              <a:gs pos="88000">
                <a:schemeClr val="accent1">
                  <a:lumMod val="20000"/>
                  <a:lumOff val="80000"/>
                </a:schemeClr>
              </a:gs>
            </a:gsLst>
            <a:path path="circle">
              <a:fillToRect t="100000" r="100000"/>
            </a:path>
            <a:tileRect l="-100000" b="-100000"/>
          </a:gradFill>
          <a:ln>
            <a:noFill/>
          </a:ln>
          <a:effectLst>
            <a:glow rad="101600">
              <a:schemeClr val="accent5">
                <a:satMod val="175000"/>
                <a:alpha val="40000"/>
              </a:schemeClr>
            </a:glow>
            <a:outerShdw blurRad="50800" dist="50800" dir="5400000" sx="110000" sy="110000" algn="ctr" rotWithShape="0">
              <a:schemeClr val="bg2">
                <a:lumMod val="50000"/>
                <a:alpha val="43000"/>
              </a:schemeClr>
            </a:outerShdw>
          </a:effectLst>
          <a:scene3d>
            <a:camera prst="orthographicFront"/>
            <a:lightRig rig="threePt" dir="t"/>
          </a:scene3d>
          <a:sp3d>
            <a:bevelT w="152400" prst="hardEdge"/>
            <a:bevelB h="1841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b="1" dirty="0">
                <a:solidFill>
                  <a:srgbClr val="FF3333"/>
                </a:solidFill>
                <a:latin typeface="Times New Roman" pitchFamily="18" charset="0"/>
              </a:rPr>
              <a:t>Département:</a:t>
            </a:r>
            <a:endParaRPr lang="fr-FR" sz="1600" b="1" dirty="0">
              <a:solidFill>
                <a:srgbClr val="FF3333"/>
              </a:solidFill>
              <a:latin typeface="Times New Roman" pitchFamily="18" charset="0"/>
            </a:endParaRPr>
          </a:p>
          <a:p>
            <a:pPr algn="ctr" fontAlgn="auto">
              <a:spcBef>
                <a:spcPts val="0"/>
              </a:spcBef>
              <a:spcAft>
                <a:spcPts val="0"/>
              </a:spcAft>
              <a:defRPr/>
            </a:pPr>
            <a:r>
              <a:rPr lang="en-US" sz="1600" b="1" dirty="0">
                <a:solidFill>
                  <a:schemeClr val="accent4">
                    <a:lumMod val="10000"/>
                  </a:schemeClr>
                </a:solidFill>
                <a:latin typeface="Matura MT Script Capitals" pitchFamily="66" charset="0"/>
              </a:rPr>
              <a:t>gestion des </a:t>
            </a:r>
            <a:r>
              <a:rPr lang="fr-FR" sz="1600" b="1" dirty="0" smtClean="0">
                <a:solidFill>
                  <a:schemeClr val="accent4">
                    <a:lumMod val="10000"/>
                  </a:schemeClr>
                </a:solidFill>
                <a:latin typeface="Matura MT Script Capitals" pitchFamily="66" charset="0"/>
              </a:rPr>
              <a:t>villes et </a:t>
            </a:r>
            <a:endParaRPr lang="fr-FR" sz="1600" b="1" dirty="0">
              <a:solidFill>
                <a:schemeClr val="accent4">
                  <a:lumMod val="10000"/>
                </a:schemeClr>
              </a:solidFill>
              <a:latin typeface="Matura MT Script Capitals" pitchFamily="66" charset="0"/>
            </a:endParaRPr>
          </a:p>
          <a:p>
            <a:pPr algn="ctr" fontAlgn="auto">
              <a:spcBef>
                <a:spcPts val="0"/>
              </a:spcBef>
              <a:spcAft>
                <a:spcPts val="0"/>
              </a:spcAft>
              <a:defRPr/>
            </a:pPr>
            <a:r>
              <a:rPr lang="en-US" sz="1600" b="1" dirty="0" smtClean="0">
                <a:solidFill>
                  <a:schemeClr val="accent4">
                    <a:lumMod val="10000"/>
                  </a:schemeClr>
                </a:solidFill>
                <a:latin typeface="Matura MT Script Capitals" pitchFamily="66" charset="0"/>
              </a:rPr>
              <a:t>Urbanization</a:t>
            </a:r>
            <a:r>
              <a:rPr lang="fr-FR" sz="1600" dirty="0" smtClean="0">
                <a:solidFill>
                  <a:schemeClr val="accent4">
                    <a:lumMod val="10000"/>
                  </a:schemeClr>
                </a:solidFill>
                <a:latin typeface="Matura MT Script Capitals" pitchFamily="66" charset="0"/>
              </a:rPr>
              <a:t> </a:t>
            </a:r>
            <a:endParaRPr lang="fr-FR" sz="1600" dirty="0">
              <a:solidFill>
                <a:schemeClr val="accent4">
                  <a:lumMod val="10000"/>
                </a:schemeClr>
              </a:solidFill>
              <a:latin typeface="Matura MT Script Capitals" pitchFamily="66" charset="0"/>
            </a:endParaRPr>
          </a:p>
        </p:txBody>
      </p:sp>
      <p:sp>
        <p:nvSpPr>
          <p:cNvPr id="12" name="Rectangle 11"/>
          <p:cNvSpPr/>
          <p:nvPr/>
        </p:nvSpPr>
        <p:spPr>
          <a:xfrm>
            <a:off x="3214678" y="2571744"/>
            <a:ext cx="2611292"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fr-F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39700">
                    <a:schemeClr val="accent1">
                      <a:satMod val="175000"/>
                      <a:alpha val="40000"/>
                    </a:schemeClr>
                  </a:glow>
                  <a:outerShdw blurRad="50800" dist="39000" dir="5460000" algn="tl">
                    <a:srgbClr val="000000">
                      <a:alpha val="38000"/>
                    </a:srgbClr>
                  </a:outerShdw>
                </a:effectLst>
                <a:latin typeface="Matura MT Script Capitals" pitchFamily="66" charset="0"/>
                <a:cs typeface="+mn-cs"/>
              </a:rPr>
              <a:t>Thème :</a:t>
            </a:r>
            <a:endParaRPr lang="fr-F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39700">
                  <a:schemeClr val="accent1">
                    <a:satMod val="175000"/>
                    <a:alpha val="40000"/>
                  </a:schemeClr>
                </a:glow>
                <a:outerShdw blurRad="50800" dist="39000" dir="5460000" algn="tl">
                  <a:srgbClr val="000000">
                    <a:alpha val="38000"/>
                  </a:srgbClr>
                </a:outerShdw>
              </a:effectLst>
              <a:latin typeface="+mn-lt"/>
              <a:cs typeface="+mn-cs"/>
            </a:endParaRPr>
          </a:p>
        </p:txBody>
      </p:sp>
      <p:sp>
        <p:nvSpPr>
          <p:cNvPr id="14" name="Rectangle à coins arrondis 13"/>
          <p:cNvSpPr/>
          <p:nvPr/>
        </p:nvSpPr>
        <p:spPr>
          <a:xfrm>
            <a:off x="5786446" y="4500570"/>
            <a:ext cx="3214710" cy="1285884"/>
          </a:xfrm>
          <a:prstGeom prst="wedgeRoundRectCallout">
            <a:avLst>
              <a:gd name="adj1" fmla="val -50139"/>
              <a:gd name="adj2" fmla="val -27576"/>
              <a:gd name="adj3" fmla="val 16667"/>
            </a:avLst>
          </a:prstGeom>
          <a:gradFill flip="none" rotWithShape="1">
            <a:gsLst>
              <a:gs pos="12000">
                <a:srgbClr val="000082"/>
              </a:gs>
              <a:gs pos="27000">
                <a:srgbClr val="0047FF"/>
              </a:gs>
              <a:gs pos="30000">
                <a:srgbClr val="000082"/>
              </a:gs>
              <a:gs pos="37000">
                <a:srgbClr val="0047FF"/>
              </a:gs>
              <a:gs pos="44000">
                <a:srgbClr val="000082"/>
              </a:gs>
              <a:gs pos="72000">
                <a:srgbClr val="0047FF"/>
              </a:gs>
              <a:gs pos="87000">
                <a:srgbClr val="000082"/>
              </a:gs>
              <a:gs pos="55000">
                <a:srgbClr val="0047FF"/>
              </a:gs>
            </a:gsLst>
            <a:path path="circle">
              <a:fillToRect r="100000" b="100000"/>
            </a:path>
            <a:tileRect l="-100000" t="-100000"/>
          </a:gradFill>
          <a:ln w="34925" cmpd="thickThin"/>
          <a:effectLst>
            <a:glow rad="139700">
              <a:schemeClr val="accent6">
                <a:satMod val="175000"/>
                <a:alpha val="40000"/>
              </a:schemeClr>
            </a:glow>
            <a:innerShdw blurRad="63500" dist="50800" dir="13500000">
              <a:prstClr val="black">
                <a:alpha val="50000"/>
              </a:prstClr>
            </a:innerShdw>
            <a:reflection blurRad="6350" stA="52000" endA="300" endPos="35000" dir="5400000" sy="-100000" algn="bl" rotWithShape="0"/>
            <a:softEdge rad="127000"/>
          </a:effectLst>
          <a:scene3d>
            <a:camera prst="perspectiveLeft"/>
            <a:lightRig rig="threePt" dir="t"/>
          </a:scene3d>
          <a:sp3d>
            <a:bevelT w="171450" h="228600"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b="1" dirty="0" smtClean="0">
              <a:solidFill>
                <a:srgbClr val="FF0000"/>
              </a:solidFill>
              <a:effectLst>
                <a:glow rad="101600">
                  <a:schemeClr val="accent5">
                    <a:satMod val="175000"/>
                    <a:alpha val="40000"/>
                  </a:schemeClr>
                </a:glow>
              </a:effectLst>
              <a:latin typeface="Matura MT Script Capitals" pitchFamily="66" charset="0"/>
            </a:endParaRPr>
          </a:p>
          <a:p>
            <a:pPr algn="ctr" fontAlgn="auto">
              <a:spcBef>
                <a:spcPts val="0"/>
              </a:spcBef>
              <a:spcAft>
                <a:spcPts val="0"/>
              </a:spcAft>
              <a:defRPr/>
            </a:pPr>
            <a:r>
              <a:rPr lang="fr-FR" b="1" dirty="0" smtClean="0">
                <a:solidFill>
                  <a:srgbClr val="FF0000"/>
                </a:solidFill>
                <a:effectLst>
                  <a:glow rad="101600">
                    <a:schemeClr val="accent5">
                      <a:satMod val="175000"/>
                      <a:alpha val="40000"/>
                    </a:schemeClr>
                  </a:glow>
                </a:effectLst>
                <a:latin typeface="Matura MT Script Capitals" pitchFamily="66" charset="0"/>
              </a:rPr>
              <a:t> module                       atelier</a:t>
            </a:r>
          </a:p>
          <a:p>
            <a:pPr algn="ctr" fontAlgn="auto">
              <a:spcBef>
                <a:spcPts val="0"/>
              </a:spcBef>
              <a:spcAft>
                <a:spcPts val="0"/>
              </a:spcAft>
              <a:defRPr/>
            </a:pPr>
            <a:r>
              <a:rPr lang="fr-FR" b="1" dirty="0" smtClean="0">
                <a:solidFill>
                  <a:srgbClr val="FF0000"/>
                </a:solidFill>
                <a:effectLst>
                  <a:glow rad="101600">
                    <a:schemeClr val="accent5">
                      <a:satMod val="175000"/>
                      <a:alpha val="40000"/>
                    </a:schemeClr>
                  </a:glow>
                </a:effectLst>
                <a:latin typeface="Matura MT Script Capitals" pitchFamily="66" charset="0"/>
              </a:rPr>
              <a:t>Encadré </a:t>
            </a:r>
            <a:r>
              <a:rPr lang="en-US" b="1" dirty="0">
                <a:solidFill>
                  <a:srgbClr val="FF0000"/>
                </a:solidFill>
                <a:effectLst>
                  <a:glow rad="101600">
                    <a:schemeClr val="accent5">
                      <a:satMod val="175000"/>
                      <a:alpha val="40000"/>
                    </a:schemeClr>
                  </a:glow>
                </a:effectLst>
                <a:latin typeface="Matura MT Script Capitals" pitchFamily="66" charset="0"/>
              </a:rPr>
              <a:t>par</a:t>
            </a:r>
            <a:r>
              <a:rPr lang="en-US" b="1" dirty="0" smtClean="0">
                <a:solidFill>
                  <a:srgbClr val="FF0000"/>
                </a:solidFill>
                <a:effectLst>
                  <a:glow rad="101600">
                    <a:schemeClr val="accent5">
                      <a:satMod val="175000"/>
                      <a:alpha val="40000"/>
                    </a:schemeClr>
                  </a:glow>
                </a:effectLst>
                <a:latin typeface="Matura MT Script Capitals" pitchFamily="66" charset="0"/>
              </a:rPr>
              <a:t>:</a:t>
            </a:r>
          </a:p>
          <a:p>
            <a:pPr algn="ctr" fontAlgn="auto">
              <a:spcBef>
                <a:spcPts val="0"/>
              </a:spcBef>
              <a:spcAft>
                <a:spcPts val="0"/>
              </a:spcAft>
              <a:defRPr/>
            </a:pPr>
            <a:endParaRPr lang="fr-FR" dirty="0">
              <a:solidFill>
                <a:schemeClr val="accent4">
                  <a:lumMod val="10000"/>
                </a:schemeClr>
              </a:solidFill>
              <a:effectLst>
                <a:glow rad="101600">
                  <a:schemeClr val="accent5">
                    <a:satMod val="175000"/>
                    <a:alpha val="40000"/>
                  </a:schemeClr>
                </a:glow>
              </a:effectLst>
              <a:latin typeface="Matura MT Script Capitals" pitchFamily="66" charset="0"/>
            </a:endParaRPr>
          </a:p>
        </p:txBody>
      </p:sp>
      <p:sp>
        <p:nvSpPr>
          <p:cNvPr id="16" name="Ruban vers le bas 15"/>
          <p:cNvSpPr/>
          <p:nvPr/>
        </p:nvSpPr>
        <p:spPr>
          <a:xfrm>
            <a:off x="1643042" y="3143248"/>
            <a:ext cx="5786478" cy="1143008"/>
          </a:xfrm>
          <a:prstGeom prst="ribbon">
            <a:avLst>
              <a:gd name="adj1" fmla="val 27883"/>
              <a:gd name="adj2" fmla="val 74479"/>
            </a:avLst>
          </a:prstGeom>
          <a:effectLst>
            <a:glow rad="139700">
              <a:schemeClr val="accent5">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28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Comic Sans MS" pitchFamily="66" charset="0"/>
              </a:rPr>
              <a:t>La centralité urbaine</a:t>
            </a:r>
            <a:endParaRPr lang="fr-FR" sz="2800"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Comic Sans MS" pitchFamily="66" charset="0"/>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anim calcmode="lin" valueType="num">
                                      <p:cBhvr>
                                        <p:cTn id="8" dur="2000" fill="hold"/>
                                        <p:tgtEl>
                                          <p:spTgt spid="9"/>
                                        </p:tgtEl>
                                        <p:attrNameLst>
                                          <p:attrName>style.rotation</p:attrName>
                                        </p:attrNameLst>
                                      </p:cBhvr>
                                      <p:tavLst>
                                        <p:tav tm="0">
                                          <p:val>
                                            <p:fltVal val="720"/>
                                          </p:val>
                                        </p:tav>
                                        <p:tav tm="100000">
                                          <p:val>
                                            <p:fltVal val="0"/>
                                          </p:val>
                                        </p:tav>
                                      </p:tavLst>
                                    </p:anim>
                                    <p:anim calcmode="lin" valueType="num">
                                      <p:cBhvr>
                                        <p:cTn id="9" dur="2000" fill="hold"/>
                                        <p:tgtEl>
                                          <p:spTgt spid="9"/>
                                        </p:tgtEl>
                                        <p:attrNameLst>
                                          <p:attrName>ppt_h</p:attrName>
                                        </p:attrNameLst>
                                      </p:cBhvr>
                                      <p:tavLst>
                                        <p:tav tm="0">
                                          <p:val>
                                            <p:fltVal val="0"/>
                                          </p:val>
                                        </p:tav>
                                        <p:tav tm="100000">
                                          <p:val>
                                            <p:strVal val="#ppt_h"/>
                                          </p:val>
                                        </p:tav>
                                      </p:tavLst>
                                    </p:anim>
                                    <p:anim calcmode="lin" valueType="num">
                                      <p:cBhvr>
                                        <p:cTn id="10" dur="2000" fill="hold"/>
                                        <p:tgtEl>
                                          <p:spTgt spid="9"/>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2000"/>
                                        <p:tgtEl>
                                          <p:spTgt spid="7"/>
                                        </p:tgtEl>
                                      </p:cBhvr>
                                    </p:animEffect>
                                    <p:anim calcmode="lin" valueType="num">
                                      <p:cBhvr>
                                        <p:cTn id="14" dur="2000" fill="hold"/>
                                        <p:tgtEl>
                                          <p:spTgt spid="7"/>
                                        </p:tgtEl>
                                        <p:attrNameLst>
                                          <p:attrName>style.rotation</p:attrName>
                                        </p:attrNameLst>
                                      </p:cBhvr>
                                      <p:tavLst>
                                        <p:tav tm="0">
                                          <p:val>
                                            <p:fltVal val="720"/>
                                          </p:val>
                                        </p:tav>
                                        <p:tav tm="100000">
                                          <p:val>
                                            <p:fltVal val="0"/>
                                          </p:val>
                                        </p:tav>
                                      </p:tavLst>
                                    </p:anim>
                                    <p:anim calcmode="lin" valueType="num">
                                      <p:cBhvr>
                                        <p:cTn id="15" dur="2000" fill="hold"/>
                                        <p:tgtEl>
                                          <p:spTgt spid="7"/>
                                        </p:tgtEl>
                                        <p:attrNameLst>
                                          <p:attrName>ppt_h</p:attrName>
                                        </p:attrNameLst>
                                      </p:cBhvr>
                                      <p:tavLst>
                                        <p:tav tm="0">
                                          <p:val>
                                            <p:fltVal val="0"/>
                                          </p:val>
                                        </p:tav>
                                        <p:tav tm="100000">
                                          <p:val>
                                            <p:strVal val="#ppt_h"/>
                                          </p:val>
                                        </p:tav>
                                      </p:tavLst>
                                    </p:anim>
                                    <p:anim calcmode="lin" valueType="num">
                                      <p:cBhvr>
                                        <p:cTn id="16" dur="2000" fill="hold"/>
                                        <p:tgtEl>
                                          <p:spTgt spid="7"/>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anim calcmode="lin" valueType="num">
                                      <p:cBhvr>
                                        <p:cTn id="20" dur="2000" fill="hold"/>
                                        <p:tgtEl>
                                          <p:spTgt spid="6"/>
                                        </p:tgtEl>
                                        <p:attrNameLst>
                                          <p:attrName>style.rotation</p:attrName>
                                        </p:attrNameLst>
                                      </p:cBhvr>
                                      <p:tavLst>
                                        <p:tav tm="0">
                                          <p:val>
                                            <p:fltVal val="720"/>
                                          </p:val>
                                        </p:tav>
                                        <p:tav tm="100000">
                                          <p:val>
                                            <p:fltVal val="0"/>
                                          </p:val>
                                        </p:tav>
                                      </p:tavLst>
                                    </p:anim>
                                    <p:anim calcmode="lin" valueType="num">
                                      <p:cBhvr>
                                        <p:cTn id="21" dur="2000" fill="hold"/>
                                        <p:tgtEl>
                                          <p:spTgt spid="6"/>
                                        </p:tgtEl>
                                        <p:attrNameLst>
                                          <p:attrName>ppt_h</p:attrName>
                                        </p:attrNameLst>
                                      </p:cBhvr>
                                      <p:tavLst>
                                        <p:tav tm="0">
                                          <p:val>
                                            <p:fltVal val="0"/>
                                          </p:val>
                                        </p:tav>
                                        <p:tav tm="100000">
                                          <p:val>
                                            <p:strVal val="#ppt_h"/>
                                          </p:val>
                                        </p:tav>
                                      </p:tavLst>
                                    </p:anim>
                                    <p:anim calcmode="lin" valueType="num">
                                      <p:cBhvr>
                                        <p:cTn id="22" dur="2000" fill="hold"/>
                                        <p:tgtEl>
                                          <p:spTgt spid="6"/>
                                        </p:tgtEl>
                                        <p:attrNameLst>
                                          <p:attrName>ppt_w</p:attrName>
                                        </p:attrNameLst>
                                      </p:cBhvr>
                                      <p:tavLst>
                                        <p:tav tm="0">
                                          <p:val>
                                            <p:fltVal val="0"/>
                                          </p:val>
                                        </p:tav>
                                        <p:tav tm="100000">
                                          <p:val>
                                            <p:strVal val="#ppt_w"/>
                                          </p:val>
                                        </p:tav>
                                      </p:tavLst>
                                    </p:anim>
                                  </p:childTnLst>
                                </p:cTn>
                              </p:par>
                              <p:par>
                                <p:cTn id="23" presetID="35"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2000"/>
                                        <p:tgtEl>
                                          <p:spTgt spid="10"/>
                                        </p:tgtEl>
                                      </p:cBhvr>
                                    </p:animEffect>
                                    <p:anim calcmode="lin" valueType="num">
                                      <p:cBhvr>
                                        <p:cTn id="26" dur="2000" fill="hold"/>
                                        <p:tgtEl>
                                          <p:spTgt spid="10"/>
                                        </p:tgtEl>
                                        <p:attrNameLst>
                                          <p:attrName>style.rotation</p:attrName>
                                        </p:attrNameLst>
                                      </p:cBhvr>
                                      <p:tavLst>
                                        <p:tav tm="0">
                                          <p:val>
                                            <p:fltVal val="720"/>
                                          </p:val>
                                        </p:tav>
                                        <p:tav tm="100000">
                                          <p:val>
                                            <p:fltVal val="0"/>
                                          </p:val>
                                        </p:tav>
                                      </p:tavLst>
                                    </p:anim>
                                    <p:anim calcmode="lin" valueType="num">
                                      <p:cBhvr>
                                        <p:cTn id="27" dur="2000" fill="hold"/>
                                        <p:tgtEl>
                                          <p:spTgt spid="10"/>
                                        </p:tgtEl>
                                        <p:attrNameLst>
                                          <p:attrName>ppt_h</p:attrName>
                                        </p:attrNameLst>
                                      </p:cBhvr>
                                      <p:tavLst>
                                        <p:tav tm="0">
                                          <p:val>
                                            <p:fltVal val="0"/>
                                          </p:val>
                                        </p:tav>
                                        <p:tav tm="100000">
                                          <p:val>
                                            <p:strVal val="#ppt_h"/>
                                          </p:val>
                                        </p:tav>
                                      </p:tavLst>
                                    </p:anim>
                                    <p:anim calcmode="lin" valueType="num">
                                      <p:cBhvr>
                                        <p:cTn id="28" dur="2000" fill="hold"/>
                                        <p:tgtEl>
                                          <p:spTgt spid="10"/>
                                        </p:tgtEl>
                                        <p:attrNameLst>
                                          <p:attrName>ppt_w</p:attrName>
                                        </p:attrNameLst>
                                      </p:cBhvr>
                                      <p:tavLst>
                                        <p:tav tm="0">
                                          <p:val>
                                            <p:fltVal val="0"/>
                                          </p:val>
                                        </p:tav>
                                        <p:tav tm="100000">
                                          <p:val>
                                            <p:strVal val="#ppt_w"/>
                                          </p:val>
                                        </p:tav>
                                      </p:tavLst>
                                    </p:anim>
                                  </p:childTnLst>
                                </p:cTn>
                              </p:par>
                              <p:par>
                                <p:cTn id="29" presetID="35"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anim calcmode="lin" valueType="num">
                                      <p:cBhvr>
                                        <p:cTn id="32" dur="2000" fill="hold"/>
                                        <p:tgtEl>
                                          <p:spTgt spid="12"/>
                                        </p:tgtEl>
                                        <p:attrNameLst>
                                          <p:attrName>style.rotation</p:attrName>
                                        </p:attrNameLst>
                                      </p:cBhvr>
                                      <p:tavLst>
                                        <p:tav tm="0">
                                          <p:val>
                                            <p:fltVal val="720"/>
                                          </p:val>
                                        </p:tav>
                                        <p:tav tm="100000">
                                          <p:val>
                                            <p:fltVal val="0"/>
                                          </p:val>
                                        </p:tav>
                                      </p:tavLst>
                                    </p:anim>
                                    <p:anim calcmode="lin" valueType="num">
                                      <p:cBhvr>
                                        <p:cTn id="33" dur="2000" fill="hold"/>
                                        <p:tgtEl>
                                          <p:spTgt spid="12"/>
                                        </p:tgtEl>
                                        <p:attrNameLst>
                                          <p:attrName>ppt_h</p:attrName>
                                        </p:attrNameLst>
                                      </p:cBhvr>
                                      <p:tavLst>
                                        <p:tav tm="0">
                                          <p:val>
                                            <p:fltVal val="0"/>
                                          </p:val>
                                        </p:tav>
                                        <p:tav tm="100000">
                                          <p:val>
                                            <p:strVal val="#ppt_h"/>
                                          </p:val>
                                        </p:tav>
                                      </p:tavLst>
                                    </p:anim>
                                    <p:anim calcmode="lin" valueType="num">
                                      <p:cBhvr>
                                        <p:cTn id="34" dur="2000" fill="hold"/>
                                        <p:tgtEl>
                                          <p:spTgt spid="12"/>
                                        </p:tgtEl>
                                        <p:attrNameLst>
                                          <p:attrName>ppt_w</p:attrName>
                                        </p:attrNameLst>
                                      </p:cBhvr>
                                      <p:tavLst>
                                        <p:tav tm="0">
                                          <p:val>
                                            <p:fltVal val="0"/>
                                          </p:val>
                                        </p:tav>
                                        <p:tav tm="100000">
                                          <p:val>
                                            <p:strVal val="#ppt_w"/>
                                          </p:val>
                                        </p:tav>
                                      </p:tavLst>
                                    </p:anim>
                                  </p:childTnLst>
                                </p:cTn>
                              </p:par>
                              <p:par>
                                <p:cTn id="35" presetID="35"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000"/>
                                        <p:tgtEl>
                                          <p:spTgt spid="11"/>
                                        </p:tgtEl>
                                      </p:cBhvr>
                                    </p:animEffect>
                                    <p:anim calcmode="lin" valueType="num">
                                      <p:cBhvr>
                                        <p:cTn id="38" dur="2000" fill="hold"/>
                                        <p:tgtEl>
                                          <p:spTgt spid="11"/>
                                        </p:tgtEl>
                                        <p:attrNameLst>
                                          <p:attrName>style.rotation</p:attrName>
                                        </p:attrNameLst>
                                      </p:cBhvr>
                                      <p:tavLst>
                                        <p:tav tm="0">
                                          <p:val>
                                            <p:fltVal val="720"/>
                                          </p:val>
                                        </p:tav>
                                        <p:tav tm="100000">
                                          <p:val>
                                            <p:fltVal val="0"/>
                                          </p:val>
                                        </p:tav>
                                      </p:tavLst>
                                    </p:anim>
                                    <p:anim calcmode="lin" valueType="num">
                                      <p:cBhvr>
                                        <p:cTn id="39" dur="2000" fill="hold"/>
                                        <p:tgtEl>
                                          <p:spTgt spid="11"/>
                                        </p:tgtEl>
                                        <p:attrNameLst>
                                          <p:attrName>ppt_h</p:attrName>
                                        </p:attrNameLst>
                                      </p:cBhvr>
                                      <p:tavLst>
                                        <p:tav tm="0">
                                          <p:val>
                                            <p:fltVal val="0"/>
                                          </p:val>
                                        </p:tav>
                                        <p:tav tm="100000">
                                          <p:val>
                                            <p:strVal val="#ppt_h"/>
                                          </p:val>
                                        </p:tav>
                                      </p:tavLst>
                                    </p:anim>
                                    <p:anim calcmode="lin" valueType="num">
                                      <p:cBhvr>
                                        <p:cTn id="40" dur="2000" fill="hold"/>
                                        <p:tgtEl>
                                          <p:spTgt spid="11"/>
                                        </p:tgtEl>
                                        <p:attrNameLst>
                                          <p:attrName>ppt_w</p:attrName>
                                        </p:attrNameLst>
                                      </p:cBhvr>
                                      <p:tavLst>
                                        <p:tav tm="0">
                                          <p:val>
                                            <p:fltVal val="0"/>
                                          </p:val>
                                        </p:tav>
                                        <p:tav tm="100000">
                                          <p:val>
                                            <p:strVal val="#ppt_w"/>
                                          </p:val>
                                        </p:tav>
                                      </p:tavLst>
                                    </p:anim>
                                  </p:childTnLst>
                                </p:cTn>
                              </p:par>
                              <p:par>
                                <p:cTn id="41" presetID="35"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2000"/>
                                        <p:tgtEl>
                                          <p:spTgt spid="16"/>
                                        </p:tgtEl>
                                      </p:cBhvr>
                                    </p:animEffect>
                                    <p:anim calcmode="lin" valueType="num">
                                      <p:cBhvr>
                                        <p:cTn id="44" dur="2000" fill="hold"/>
                                        <p:tgtEl>
                                          <p:spTgt spid="16"/>
                                        </p:tgtEl>
                                        <p:attrNameLst>
                                          <p:attrName>style.rotation</p:attrName>
                                        </p:attrNameLst>
                                      </p:cBhvr>
                                      <p:tavLst>
                                        <p:tav tm="0">
                                          <p:val>
                                            <p:fltVal val="720"/>
                                          </p:val>
                                        </p:tav>
                                        <p:tav tm="100000">
                                          <p:val>
                                            <p:fltVal val="0"/>
                                          </p:val>
                                        </p:tav>
                                      </p:tavLst>
                                    </p:anim>
                                    <p:anim calcmode="lin" valueType="num">
                                      <p:cBhvr>
                                        <p:cTn id="45" dur="2000" fill="hold"/>
                                        <p:tgtEl>
                                          <p:spTgt spid="16"/>
                                        </p:tgtEl>
                                        <p:attrNameLst>
                                          <p:attrName>ppt_h</p:attrName>
                                        </p:attrNameLst>
                                      </p:cBhvr>
                                      <p:tavLst>
                                        <p:tav tm="0">
                                          <p:val>
                                            <p:fltVal val="0"/>
                                          </p:val>
                                        </p:tav>
                                        <p:tav tm="100000">
                                          <p:val>
                                            <p:strVal val="#ppt_h"/>
                                          </p:val>
                                        </p:tav>
                                      </p:tavLst>
                                    </p:anim>
                                    <p:anim calcmode="lin" valueType="num">
                                      <p:cBhvr>
                                        <p:cTn id="46" dur="2000" fill="hold"/>
                                        <p:tgtEl>
                                          <p:spTgt spid="16"/>
                                        </p:tgtEl>
                                        <p:attrNameLst>
                                          <p:attrName>ppt_w</p:attrName>
                                        </p:attrNameLst>
                                      </p:cBhvr>
                                      <p:tavLst>
                                        <p:tav tm="0">
                                          <p:val>
                                            <p:fltVal val="0"/>
                                          </p:val>
                                        </p:tav>
                                        <p:tav tm="100000">
                                          <p:val>
                                            <p:strVal val="#ppt_w"/>
                                          </p:val>
                                        </p:tav>
                                      </p:tavLst>
                                    </p:anim>
                                  </p:childTnLst>
                                </p:cTn>
                              </p:par>
                              <p:par>
                                <p:cTn id="47" presetID="35" presetClass="entr" presetSubtype="0"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2000"/>
                                        <p:tgtEl>
                                          <p:spTgt spid="14"/>
                                        </p:tgtEl>
                                      </p:cBhvr>
                                    </p:animEffect>
                                    <p:anim calcmode="lin" valueType="num">
                                      <p:cBhvr>
                                        <p:cTn id="50" dur="2000" fill="hold"/>
                                        <p:tgtEl>
                                          <p:spTgt spid="14"/>
                                        </p:tgtEl>
                                        <p:attrNameLst>
                                          <p:attrName>style.rotation</p:attrName>
                                        </p:attrNameLst>
                                      </p:cBhvr>
                                      <p:tavLst>
                                        <p:tav tm="0">
                                          <p:val>
                                            <p:fltVal val="720"/>
                                          </p:val>
                                        </p:tav>
                                        <p:tav tm="100000">
                                          <p:val>
                                            <p:fltVal val="0"/>
                                          </p:val>
                                        </p:tav>
                                      </p:tavLst>
                                    </p:anim>
                                    <p:anim calcmode="lin" valueType="num">
                                      <p:cBhvr>
                                        <p:cTn id="51" dur="2000" fill="hold"/>
                                        <p:tgtEl>
                                          <p:spTgt spid="14"/>
                                        </p:tgtEl>
                                        <p:attrNameLst>
                                          <p:attrName>ppt_h</p:attrName>
                                        </p:attrNameLst>
                                      </p:cBhvr>
                                      <p:tavLst>
                                        <p:tav tm="0">
                                          <p:val>
                                            <p:fltVal val="0"/>
                                          </p:val>
                                        </p:tav>
                                        <p:tav tm="100000">
                                          <p:val>
                                            <p:strVal val="#ppt_h"/>
                                          </p:val>
                                        </p:tav>
                                      </p:tavLst>
                                    </p:anim>
                                    <p:anim calcmode="lin" valueType="num">
                                      <p:cBhvr>
                                        <p:cTn id="52" dur="2000" fill="hold"/>
                                        <p:tgtEl>
                                          <p:spTgt spid="14"/>
                                        </p:tgtEl>
                                        <p:attrNameLst>
                                          <p:attrName>ppt_w</p:attrName>
                                        </p:attrNameLst>
                                      </p:cBhvr>
                                      <p:tavLst>
                                        <p:tav tm="0">
                                          <p:val>
                                            <p:fltVal val="0"/>
                                          </p:val>
                                        </p:tav>
                                        <p:tav tm="100000">
                                          <p:val>
                                            <p:strVal val="#ppt_w"/>
                                          </p:val>
                                        </p:tav>
                                      </p:tavLst>
                                    </p:anim>
                                  </p:childTnLst>
                                </p:cTn>
                              </p:par>
                              <p:par>
                                <p:cTn id="53" presetID="35" presetClass="entr" presetSubtype="0"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2000"/>
                                        <p:tgtEl>
                                          <p:spTgt spid="8"/>
                                        </p:tgtEl>
                                      </p:cBhvr>
                                    </p:animEffect>
                                    <p:anim calcmode="lin" valueType="num">
                                      <p:cBhvr>
                                        <p:cTn id="56" dur="2000" fill="hold"/>
                                        <p:tgtEl>
                                          <p:spTgt spid="8"/>
                                        </p:tgtEl>
                                        <p:attrNameLst>
                                          <p:attrName>style.rotation</p:attrName>
                                        </p:attrNameLst>
                                      </p:cBhvr>
                                      <p:tavLst>
                                        <p:tav tm="0">
                                          <p:val>
                                            <p:fltVal val="720"/>
                                          </p:val>
                                        </p:tav>
                                        <p:tav tm="100000">
                                          <p:val>
                                            <p:fltVal val="0"/>
                                          </p:val>
                                        </p:tav>
                                      </p:tavLst>
                                    </p:anim>
                                    <p:anim calcmode="lin" valueType="num">
                                      <p:cBhvr>
                                        <p:cTn id="57" dur="2000" fill="hold"/>
                                        <p:tgtEl>
                                          <p:spTgt spid="8"/>
                                        </p:tgtEl>
                                        <p:attrNameLst>
                                          <p:attrName>ppt_h</p:attrName>
                                        </p:attrNameLst>
                                      </p:cBhvr>
                                      <p:tavLst>
                                        <p:tav tm="0">
                                          <p:val>
                                            <p:fltVal val="0"/>
                                          </p:val>
                                        </p:tav>
                                        <p:tav tm="100000">
                                          <p:val>
                                            <p:strVal val="#ppt_h"/>
                                          </p:val>
                                        </p:tav>
                                      </p:tavLst>
                                    </p:anim>
                                    <p:anim calcmode="lin" valueType="num">
                                      <p:cBhvr>
                                        <p:cTn id="58" dur="2000" fill="hold"/>
                                        <p:tgtEl>
                                          <p:spTgt spid="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p:bldP spid="14" grpId="0" animBg="1"/>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Vague 1"/>
          <p:cNvSpPr/>
          <p:nvPr/>
        </p:nvSpPr>
        <p:spPr>
          <a:xfrm>
            <a:off x="1571604" y="214290"/>
            <a:ext cx="7215238" cy="1357322"/>
          </a:xfrm>
          <a:prstGeom prst="wave">
            <a:avLst>
              <a:gd name="adj1" fmla="val 13521"/>
              <a:gd name="adj2" fmla="val -2732"/>
            </a:avLst>
          </a:prstGeom>
          <a:solidFill>
            <a:schemeClr val="accent3">
              <a:lumMod val="75000"/>
            </a:schemeClr>
          </a:solidFill>
          <a:ln>
            <a:solidFill>
              <a:schemeClr val="accent2">
                <a:lumMod val="60000"/>
                <a:lumOff val="40000"/>
              </a:schemeClr>
            </a:solidFill>
          </a:ln>
          <a:scene3d>
            <a:camera prst="orthographicFront"/>
            <a:lightRig rig="threePt" dir="t"/>
          </a:scene3d>
          <a:sp3d>
            <a:bevelT w="184150" h="26035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 </a:t>
            </a:r>
            <a:endParaRPr lang="fr-FR" dirty="0"/>
          </a:p>
        </p:txBody>
      </p:sp>
      <p:sp>
        <p:nvSpPr>
          <p:cNvPr id="3" name="Rectangle 2"/>
          <p:cNvSpPr/>
          <p:nvPr/>
        </p:nvSpPr>
        <p:spPr>
          <a:xfrm>
            <a:off x="2071670" y="428604"/>
            <a:ext cx="6215106" cy="785818"/>
          </a:xfrm>
          <a:prstGeom prst="rect">
            <a:avLst/>
          </a:prstGeom>
          <a:noFill/>
        </p:spPr>
        <p:txBody>
          <a:bodyPr wrap="none" lIns="91440" tIns="45720" rIns="91440" bIns="45720">
            <a:prstTxWarp prst="textWave1">
              <a:avLst>
                <a:gd name="adj1" fmla="val 20000"/>
                <a:gd name="adj2" fmla="val -4230"/>
              </a:avLst>
            </a:prstTxWarp>
            <a:spAutoFit/>
          </a:bodyPr>
          <a:lstStyle/>
          <a:p>
            <a:pPr algn="ctr"/>
            <a:r>
              <a:rPr lang="fr-FR" sz="54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innerShdw blurRad="63500" dist="50800" dir="8100000">
                    <a:prstClr val="black">
                      <a:alpha val="50000"/>
                    </a:prstClr>
                  </a:innerShdw>
                </a:effectLst>
              </a:rPr>
              <a:t>CONCLUSION</a:t>
            </a:r>
            <a:endParaRPr lang="fr-FR"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glow rad="139700">
                  <a:schemeClr val="accent1">
                    <a:satMod val="175000"/>
                    <a:alpha val="40000"/>
                  </a:schemeClr>
                </a:glow>
                <a:innerShdw blurRad="63500" dist="50800" dir="8100000">
                  <a:prstClr val="black">
                    <a:alpha val="50000"/>
                  </a:prstClr>
                </a:innerShdw>
              </a:effectLst>
            </a:endParaRPr>
          </a:p>
        </p:txBody>
      </p:sp>
      <p:sp>
        <p:nvSpPr>
          <p:cNvPr id="4" name="Vague 3"/>
          <p:cNvSpPr/>
          <p:nvPr/>
        </p:nvSpPr>
        <p:spPr>
          <a:xfrm>
            <a:off x="214282" y="1357298"/>
            <a:ext cx="8072494" cy="5500702"/>
          </a:xfrm>
          <a:prstGeom prst="wave">
            <a:avLst>
              <a:gd name="adj1" fmla="val 5237"/>
              <a:gd name="adj2" fmla="val -7355"/>
            </a:avLst>
          </a:prstGeom>
          <a:ln/>
        </p:spPr>
        <p:style>
          <a:lnRef idx="1">
            <a:schemeClr val="dk1"/>
          </a:lnRef>
          <a:fillRef idx="2">
            <a:schemeClr val="dk1"/>
          </a:fillRef>
          <a:effectRef idx="1">
            <a:schemeClr val="dk1"/>
          </a:effectRef>
          <a:fontRef idx="minor">
            <a:schemeClr val="dk1"/>
          </a:fontRef>
        </p:style>
        <p:txBody>
          <a:bodyPr rtlCol="0" anchor="ctr">
            <a:prstTxWarp prst="textWave1">
              <a:avLst>
                <a:gd name="adj1" fmla="val 3541"/>
                <a:gd name="adj2" fmla="val -7813"/>
              </a:avLst>
            </a:prstTxWarp>
          </a:bodyPr>
          <a:lstStyle/>
          <a:p>
            <a:pPr algn="ctr">
              <a:defRPr/>
            </a:pPr>
            <a:endParaRPr lang="fr-FR" sz="2400" b="1" dirty="0" smtClean="0">
              <a:solidFill>
                <a:schemeClr val="accent4">
                  <a:lumMod val="10000"/>
                </a:schemeClr>
              </a:solidFill>
              <a:latin typeface="Times New Roman" pitchFamily="18" charset="0"/>
              <a:cs typeface="Times New Roman" pitchFamily="18" charset="0"/>
            </a:endParaRPr>
          </a:p>
        </p:txBody>
      </p:sp>
      <p:pic>
        <p:nvPicPr>
          <p:cNvPr id="5" name="Picture 2" descr="C:\Documents and Settings\coca\Bureau\anearth.gif"/>
          <p:cNvPicPr>
            <a:picLocks noChangeAspect="1" noChangeArrowheads="1" noCrop="1"/>
          </p:cNvPicPr>
          <p:nvPr/>
        </p:nvPicPr>
        <p:blipFill>
          <a:blip r:embed="rId2" cstate="print"/>
          <a:srcRect/>
          <a:stretch>
            <a:fillRect/>
          </a:stretch>
        </p:blipFill>
        <p:spPr bwMode="auto">
          <a:xfrm>
            <a:off x="0" y="142852"/>
            <a:ext cx="1571604" cy="1428760"/>
          </a:xfrm>
          <a:prstGeom prst="rect">
            <a:avLst/>
          </a:prstGeom>
          <a:noFill/>
        </p:spPr>
      </p:pic>
      <p:sp>
        <p:nvSpPr>
          <p:cNvPr id="8193" name="Rectangle 1"/>
          <p:cNvSpPr>
            <a:spLocks noChangeArrowheads="1"/>
          </p:cNvSpPr>
          <p:nvPr/>
        </p:nvSpPr>
        <p:spPr bwMode="auto">
          <a:xfrm>
            <a:off x="1214414" y="2143116"/>
            <a:ext cx="5929354"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balanced" dir="t">
                <a:rot lat="0" lon="0" rev="2100000"/>
              </a:lightRig>
            </a:scene3d>
            <a:sp3d extrusionH="57150" prstMaterial="metal">
              <a:bevelT w="38100" h="25400"/>
              <a:contourClr>
                <a:schemeClr val="bg2"/>
              </a:contourClr>
            </a:sp3d>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0" u="none" strike="noStrike" normalizeH="0" baseline="0" dirty="0" smtClean="0">
                <a:ln w="50800"/>
                <a:solidFill>
                  <a:schemeClr val="bg1">
                    <a:shade val="50000"/>
                  </a:schemeClr>
                </a:solidFill>
                <a:effectLst>
                  <a:glow rad="101600">
                    <a:schemeClr val="accent1">
                      <a:satMod val="175000"/>
                      <a:alpha val="40000"/>
                    </a:schemeClr>
                  </a:glow>
                </a:effectLst>
                <a:latin typeface="Calibri" pitchFamily="34" charset="0"/>
                <a:ea typeface="Times New Roman" pitchFamily="18" charset="0"/>
                <a:cs typeface="Garamond" pitchFamily="18" charset="0"/>
              </a:rPr>
              <a:t>Enfin, la centralité urbain doit s'appuyer sur de bonnes fonctionnalités mais aussi sur l'image, le bien-être et le plaisir visuel. Faire centralité, c'est travailler sur l'agencement harmonieux des espaces et le respect de l'environnement. Cela passe par la qualité de l'architecture, de l'espace public et du paysage.</a:t>
            </a:r>
            <a:endParaRPr kumimoji="0" lang="en-US" sz="1050" b="1" i="0" u="none" strike="noStrike" normalizeH="0" baseline="0" dirty="0" smtClean="0">
              <a:ln w="50800"/>
              <a:solidFill>
                <a:schemeClr val="bg1">
                  <a:shade val="50000"/>
                </a:schemeClr>
              </a:solidFill>
              <a:effectLst>
                <a:glow rad="101600">
                  <a:schemeClr val="accent1">
                    <a:satMod val="175000"/>
                    <a:alpha val="40000"/>
                  </a:schemeClr>
                </a:glo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000" b="1" i="0" u="none" strike="noStrike" normalizeH="0" baseline="0" dirty="0" smtClean="0">
                <a:ln w="50800"/>
                <a:solidFill>
                  <a:schemeClr val="bg1">
                    <a:shade val="50000"/>
                  </a:schemeClr>
                </a:solidFill>
                <a:effectLst>
                  <a:glow rad="101600">
                    <a:schemeClr val="accent1">
                      <a:satMod val="175000"/>
                      <a:alpha val="40000"/>
                    </a:schemeClr>
                  </a:glow>
                </a:effectLst>
                <a:latin typeface="Calibri" pitchFamily="34" charset="0"/>
                <a:ea typeface="Times New Roman" pitchFamily="18" charset="0"/>
                <a:cs typeface="Garamond" pitchFamily="18" charset="0"/>
              </a:rPr>
              <a:t> La « logique de scène » doit devenir une préoccupation majeure des maîtres d'ouvrage pour que la centralité soit synonyme d'Art urbain.</a:t>
            </a:r>
            <a:r>
              <a:rPr kumimoji="0" lang="fr-FR" b="1" i="0" u="none" strike="noStrike" normalizeH="0" baseline="0" dirty="0" smtClean="0">
                <a:ln w="50800"/>
                <a:solidFill>
                  <a:schemeClr val="bg1">
                    <a:shade val="50000"/>
                  </a:schemeClr>
                </a:solidFill>
                <a:effectLst>
                  <a:glow rad="101600">
                    <a:schemeClr val="accent1">
                      <a:satMod val="175000"/>
                      <a:alpha val="40000"/>
                    </a:schemeClr>
                  </a:glow>
                </a:effectLst>
                <a:latin typeface="Calibri" pitchFamily="34" charset="0"/>
                <a:ea typeface="Times New Roman" pitchFamily="18" charset="0"/>
                <a:cs typeface="Garamond" pitchFamily="18" charset="0"/>
              </a:rPr>
              <a:t> </a:t>
            </a:r>
            <a:endParaRPr kumimoji="0" lang="fr-FR" sz="2800" b="1" i="0" u="none" strike="noStrike" normalizeH="0" baseline="0" dirty="0" smtClean="0">
              <a:ln w="50800"/>
              <a:solidFill>
                <a:schemeClr val="bg1">
                  <a:shade val="50000"/>
                </a:schemeClr>
              </a:solidFill>
              <a:effectLst>
                <a:glow rad="101600">
                  <a:schemeClr val="accent1">
                    <a:satMod val="175000"/>
                    <a:alpha val="40000"/>
                  </a:schemeClr>
                </a:glow>
              </a:effectLst>
              <a:latin typeface="Arial" pitchFamily="34" charset="0"/>
              <a:cs typeface="Arial" pitchFamily="34" charset="0"/>
            </a:endParaRPr>
          </a:p>
        </p:txBody>
      </p:sp>
      <p:pic>
        <p:nvPicPr>
          <p:cNvPr id="8" name="Picture 9" descr="ia_algerie"/>
          <p:cNvPicPr>
            <a:picLocks noChangeAspect="1" noChangeArrowheads="1" noCrop="1"/>
          </p:cNvPicPr>
          <p:nvPr/>
        </p:nvPicPr>
        <p:blipFill>
          <a:blip r:embed="rId3"/>
          <a:srcRect/>
          <a:stretch>
            <a:fillRect/>
          </a:stretch>
        </p:blipFill>
        <p:spPr bwMode="auto">
          <a:xfrm>
            <a:off x="7885112" y="5286388"/>
            <a:ext cx="1258888" cy="1192218"/>
          </a:xfrm>
          <a:prstGeom prst="rect">
            <a:avLst/>
          </a:prstGeom>
          <a:noFill/>
          <a:ln w="9525">
            <a:noFill/>
            <a:miter lim="800000"/>
            <a:headEnd/>
            <a:tailEnd/>
          </a:ln>
        </p:spPr>
      </p:pic>
      <p:sp>
        <p:nvSpPr>
          <p:cNvPr id="9" name="Ellipse 8"/>
          <p:cNvSpPr/>
          <p:nvPr/>
        </p:nvSpPr>
        <p:spPr>
          <a:xfrm>
            <a:off x="8072462" y="0"/>
            <a:ext cx="1071538" cy="107154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fr-FR" sz="4000" dirty="0" smtClean="0"/>
              <a:t>14</a:t>
            </a:r>
            <a:endParaRPr lang="ar-DZ" sz="4000" dirty="0"/>
          </a:p>
        </p:txBody>
      </p:sp>
      <p:sp>
        <p:nvSpPr>
          <p:cNvPr id="10" name="Oval 66"/>
          <p:cNvSpPr>
            <a:spLocks noChangeArrowheads="1"/>
          </p:cNvSpPr>
          <p:nvPr/>
        </p:nvSpPr>
        <p:spPr bwMode="auto">
          <a:xfrm>
            <a:off x="9445957" y="1801504"/>
            <a:ext cx="189362" cy="192396"/>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11" name="Oval 67"/>
          <p:cNvSpPr>
            <a:spLocks noChangeArrowheads="1"/>
          </p:cNvSpPr>
          <p:nvPr/>
        </p:nvSpPr>
        <p:spPr bwMode="auto">
          <a:xfrm>
            <a:off x="9847263" y="1489075"/>
            <a:ext cx="215900" cy="215900"/>
          </a:xfrm>
          <a:prstGeom prst="ellipse">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12" name="Oval 68"/>
          <p:cNvSpPr>
            <a:spLocks noChangeArrowheads="1"/>
          </p:cNvSpPr>
          <p:nvPr/>
        </p:nvSpPr>
        <p:spPr bwMode="auto">
          <a:xfrm>
            <a:off x="9828213" y="1916113"/>
            <a:ext cx="144462" cy="144462"/>
          </a:xfrm>
          <a:prstGeom prst="ellipse">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50000" t="50000" r="50000" b="50000"/>
            </a:path>
            <a:tileRect/>
          </a:gradFill>
          <a:ln w="9525">
            <a:noFill/>
            <a:round/>
            <a:headEnd/>
            <a:tailEnd/>
          </a:ln>
          <a:effectLst/>
        </p:spPr>
        <p:txBody>
          <a:bodyPr wrap="none" anchor="ctr"/>
          <a:lstStyle/>
          <a:p>
            <a:endParaRPr lang="ar-DZ"/>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anim calcmode="lin" valueType="num">
                                      <p:cBhvr>
                                        <p:cTn id="8" dur="2000" fill="hold"/>
                                        <p:tgtEl>
                                          <p:spTgt spid="8"/>
                                        </p:tgtEl>
                                        <p:attrNameLst>
                                          <p:attrName>style.rotation</p:attrName>
                                        </p:attrNameLst>
                                      </p:cBhvr>
                                      <p:tavLst>
                                        <p:tav tm="0">
                                          <p:val>
                                            <p:fltVal val="720"/>
                                          </p:val>
                                        </p:tav>
                                        <p:tav tm="100000">
                                          <p:val>
                                            <p:fltVal val="0"/>
                                          </p:val>
                                        </p:tav>
                                      </p:tavLst>
                                    </p:anim>
                                    <p:anim calcmode="lin" valueType="num">
                                      <p:cBhvr>
                                        <p:cTn id="9" dur="2000" fill="hold"/>
                                        <p:tgtEl>
                                          <p:spTgt spid="8"/>
                                        </p:tgtEl>
                                        <p:attrNameLst>
                                          <p:attrName>ppt_h</p:attrName>
                                        </p:attrNameLst>
                                      </p:cBhvr>
                                      <p:tavLst>
                                        <p:tav tm="0">
                                          <p:val>
                                            <p:fltVal val="0"/>
                                          </p:val>
                                        </p:tav>
                                        <p:tav tm="100000">
                                          <p:val>
                                            <p:strVal val="#ppt_h"/>
                                          </p:val>
                                        </p:tav>
                                      </p:tavLst>
                                    </p:anim>
                                    <p:anim calcmode="lin" valueType="num">
                                      <p:cBhvr>
                                        <p:cTn id="10" dur="2000" fill="hold"/>
                                        <p:tgtEl>
                                          <p:spTgt spid="8"/>
                                        </p:tgtEl>
                                        <p:attrNameLst>
                                          <p:attrName>ppt_w</p:attrName>
                                        </p:attrNameLst>
                                      </p:cBhvr>
                                      <p:tavLst>
                                        <p:tav tm="0">
                                          <p:val>
                                            <p:fltVal val="0"/>
                                          </p:val>
                                        </p:tav>
                                        <p:tav tm="100000">
                                          <p:val>
                                            <p:strVal val="#ppt_w"/>
                                          </p:val>
                                        </p:tav>
                                      </p:tavLst>
                                    </p:anim>
                                  </p:childTnLst>
                                </p:cTn>
                              </p:par>
                              <p:par>
                                <p:cTn id="11" presetID="1" presetClass="path" presetSubtype="0" repeatCount="indefinite" accel="50000" decel="50000" fill="hold" grpId="0" nodeType="withEffect">
                                  <p:stCondLst>
                                    <p:cond delay="0"/>
                                  </p:stCondLst>
                                  <p:childTnLst>
                                    <p:animMotion origin="layout" path="M -0.13576 -0.19542 C -0.11857 -0.18039 -0.11198 -0.1524 -0.12153 -0.1309 C -0.13073 -0.11078 -0.15295 -0.10453 -0.17083 -0.11933 C -0.18784 -0.13344 -0.19392 -0.16142 -0.1842 -0.18224 C -0.17465 -0.20351 -0.15312 -0.20953 -0.13576 -0.19542 Z " pathEditMode="fixed" rAng="1878603" ptsTypes="fffff">
                                      <p:cBhvr>
                                        <p:cTn id="12" dur="1000" fill="hold"/>
                                        <p:tgtEl>
                                          <p:spTgt spid="11"/>
                                        </p:tgtEl>
                                        <p:attrNameLst>
                                          <p:attrName>ppt_x</p:attrName>
                                          <p:attrName>ppt_y</p:attrName>
                                        </p:attrNameLst>
                                      </p:cBhvr>
                                      <p:rCtr x="-1700" y="3800"/>
                                    </p:animMotion>
                                  </p:childTnLst>
                                </p:cTn>
                              </p:par>
                              <p:par>
                                <p:cTn id="13" presetID="1" presetClass="path" presetSubtype="0" repeatCount="indefinite" accel="50000" decel="50000" fill="hold" grpId="0" nodeType="withEffect">
                                  <p:stCondLst>
                                    <p:cond delay="0"/>
                                  </p:stCondLst>
                                  <p:childTnLst>
                                    <p:animMotion origin="layout" path="M -0.11424 -0.15148 C -0.13802 -0.1383 -0.16424 -0.14894 -0.17257 -0.176 C -0.1809 -0.20236 -0.16823 -0.23543 -0.14462 -0.24862 C -0.12083 -0.2618 -0.09462 -0.25023 -0.08646 -0.22364 C -0.07795 -0.19681 -0.09045 -0.16467 -0.11424 -0.15148 Z " pathEditMode="fixed" rAng="9449789" ptsTypes="fffff">
                                      <p:cBhvr>
                                        <p:cTn id="14" dur="1000" fill="hold"/>
                                        <p:tgtEl>
                                          <p:spTgt spid="12"/>
                                        </p:tgtEl>
                                        <p:attrNameLst>
                                          <p:attrName>ppt_x</p:attrName>
                                          <p:attrName>ppt_y</p:attrName>
                                        </p:attrNameLst>
                                      </p:cBhvr>
                                      <p:rCtr x="-1500" y="-4800"/>
                                    </p:animMotion>
                                  </p:childTnLst>
                                </p:cTn>
                              </p:par>
                              <p:par>
                                <p:cTn id="15" presetID="1" presetClass="path" presetSubtype="0" repeatCount="indefinite" accel="50000" decel="50000" fill="hold" grpId="0" nodeType="withEffect">
                                  <p:stCondLst>
                                    <p:cond delay="0"/>
                                  </p:stCondLst>
                                  <p:childTnLst>
                                    <p:animMotion origin="layout" path="M -0.14931 -0.16051 C -0.16268 -0.18109 -0.16077 -0.21023 -0.14671 -0.22595 C -0.13386 -0.2433 -0.11181 -0.23937 -0.09758 -0.21717 C -0.0849 -0.19751 -0.08594 -0.16906 -0.10018 -0.15264 C -0.11407 -0.13668 -0.1356 -0.13992 -0.14931 -0.16051 Z " pathEditMode="fixed" rAng="13759318" ptsTypes="fffff">
                                      <p:cBhvr>
                                        <p:cTn id="16" dur="1000" fill="hold"/>
                                        <p:tgtEl>
                                          <p:spTgt spid="10"/>
                                        </p:tgtEl>
                                        <p:attrNameLst>
                                          <p:attrName>ppt_x</p:attrName>
                                          <p:attrName>ppt_y</p:attrName>
                                        </p:attrNameLst>
                                      </p:cBhvr>
                                      <p:rCtr x="2500" y="-2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Rectangle avec flèche vers le haut 11"/>
          <p:cNvSpPr/>
          <p:nvPr/>
        </p:nvSpPr>
        <p:spPr>
          <a:xfrm>
            <a:off x="357158" y="1214422"/>
            <a:ext cx="8358246" cy="5429288"/>
          </a:xfrm>
          <a:prstGeom prst="upArrowCallout">
            <a:avLst>
              <a:gd name="adj1" fmla="val 35681"/>
              <a:gd name="adj2" fmla="val 58447"/>
              <a:gd name="adj3" fmla="val 16287"/>
              <a:gd name="adj4" fmla="val 79873"/>
            </a:avLst>
          </a:prstGeom>
          <a:solidFill>
            <a:schemeClr val="bg2">
              <a:lumMod val="40000"/>
              <a:lumOff val="60000"/>
            </a:schemeClr>
          </a:solidFill>
          <a:ln>
            <a:solidFill>
              <a:srgbClr val="F6007B"/>
            </a:solidFill>
          </a:ln>
          <a:effectLst>
            <a:glow rad="228600">
              <a:schemeClr val="accent3">
                <a:satMod val="175000"/>
                <a:alpha val="40000"/>
              </a:schemeClr>
            </a:glow>
          </a:effectLst>
          <a:scene3d>
            <a:camera prst="orthographicFront"/>
            <a:lightRig rig="threePt" dir="t"/>
          </a:scene3d>
          <a:sp3d>
            <a:bevelT w="273050" h="5715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1400" dirty="0" smtClean="0"/>
          </a:p>
          <a:p>
            <a:endParaRPr lang="fr-FR" sz="1400" b="1" dirty="0" smtClean="0">
              <a:solidFill>
                <a:schemeClr val="accent4">
                  <a:lumMod val="10000"/>
                </a:schemeClr>
              </a:solidFill>
              <a:latin typeface="Times New Roman" pitchFamily="18" charset="0"/>
              <a:cs typeface="Times New Roman" pitchFamily="18" charset="0"/>
            </a:endParaRPr>
          </a:p>
          <a:p>
            <a:pPr algn="ctr">
              <a:buFontTx/>
              <a:buChar char="-"/>
            </a:pPr>
            <a:endParaRPr lang="fr-FR" sz="2400" b="1" dirty="0" smtClean="0">
              <a:solidFill>
                <a:schemeClr val="accent4">
                  <a:lumMod val="10000"/>
                </a:schemeClr>
              </a:solidFill>
              <a:latin typeface="Times New Roman" pitchFamily="18" charset="0"/>
              <a:cs typeface="Times New Roman" pitchFamily="18" charset="0"/>
            </a:endParaRPr>
          </a:p>
          <a:p>
            <a:pPr algn="ctr"/>
            <a:r>
              <a:rPr lang="fr-FR" dirty="0" smtClean="0"/>
              <a:t/>
            </a:r>
            <a:br>
              <a:rPr lang="fr-FR" dirty="0" smtClean="0"/>
            </a:br>
            <a:endParaRPr lang="fr-FR" dirty="0"/>
          </a:p>
        </p:txBody>
      </p:sp>
      <p:sp>
        <p:nvSpPr>
          <p:cNvPr id="2" name="Arc plein 1"/>
          <p:cNvSpPr/>
          <p:nvPr/>
        </p:nvSpPr>
        <p:spPr>
          <a:xfrm>
            <a:off x="285720" y="214290"/>
            <a:ext cx="8501122" cy="3500462"/>
          </a:xfrm>
          <a:prstGeom prst="blockArc">
            <a:avLst>
              <a:gd name="adj1" fmla="val 10811410"/>
              <a:gd name="adj2" fmla="val 21589143"/>
              <a:gd name="adj3" fmla="val 29497"/>
            </a:avLst>
          </a:prstGeom>
          <a:solidFill>
            <a:schemeClr val="bg2">
              <a:lumMod val="40000"/>
              <a:lumOff val="60000"/>
            </a:schemeClr>
          </a:solidFill>
          <a:ln w="15875" cmpd="thinThick">
            <a:solidFill>
              <a:srgbClr val="F6007B">
                <a:alpha val="46000"/>
              </a:srgbClr>
            </a:solidFill>
          </a:ln>
          <a:effectLst>
            <a:glow rad="228600">
              <a:schemeClr val="accent3">
                <a:satMod val="175000"/>
                <a:alpha val="40000"/>
              </a:schemeClr>
            </a:glow>
            <a:innerShdw blurRad="215900" dist="127000" dir="13500000">
              <a:schemeClr val="bg2">
                <a:lumMod val="75000"/>
                <a:alpha val="90000"/>
              </a:schemeClr>
            </a:innerShdw>
            <a:reflection blurRad="6350" stA="52000" endA="300" endPos="35000" dir="5400000" sy="-100000" algn="bl" rotWithShape="0"/>
            <a:softEdge rad="63500"/>
          </a:effectLst>
          <a:scene3d>
            <a:camera prst="obliqueTopLeft"/>
            <a:lightRig rig="threePt" dir="t"/>
          </a:scene3d>
          <a:sp3d extrusionH="114300" prstMaterial="powder">
            <a:bevelT w="196850" h="228600" prst="relaxedInset"/>
            <a:extrusionClr>
              <a:schemeClr val="accent5">
                <a:lumMod val="7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prstTxWarp prst="textChevron">
              <a:avLst/>
            </a:prstTxWarp>
          </a:bodyPr>
          <a:lstStyle/>
          <a:p>
            <a:pPr algn="ctr"/>
            <a:r>
              <a:rPr lang="fr-FR" sz="7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bibliographié</a:t>
            </a:r>
            <a:endParaRPr lang="fr-FR" sz="7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026" name="Picture 2" descr="C:\Documents and Settings\coca\Mes documents\Mes images\anearth.gif"/>
          <p:cNvPicPr>
            <a:picLocks noChangeAspect="1" noChangeArrowheads="1" noCrop="1"/>
          </p:cNvPicPr>
          <p:nvPr/>
        </p:nvPicPr>
        <p:blipFill>
          <a:blip r:embed="rId2" cstate="print"/>
          <a:srcRect/>
          <a:stretch>
            <a:fillRect/>
          </a:stretch>
        </p:blipFill>
        <p:spPr bwMode="auto">
          <a:xfrm>
            <a:off x="4000496" y="1357298"/>
            <a:ext cx="1076325" cy="1000125"/>
          </a:xfrm>
          <a:prstGeom prst="rect">
            <a:avLst/>
          </a:prstGeom>
          <a:noFill/>
        </p:spPr>
      </p:pic>
      <p:pic>
        <p:nvPicPr>
          <p:cNvPr id="41987" name="Picture 3"/>
          <p:cNvPicPr>
            <a:picLocks noChangeAspect="1" noChangeArrowheads="1"/>
          </p:cNvPicPr>
          <p:nvPr/>
        </p:nvPicPr>
        <p:blipFill>
          <a:blip r:embed="rId3"/>
          <a:srcRect r="2440"/>
          <a:stretch>
            <a:fillRect/>
          </a:stretch>
        </p:blipFill>
        <p:spPr bwMode="auto">
          <a:xfrm>
            <a:off x="714348" y="3071810"/>
            <a:ext cx="6286544" cy="1143008"/>
          </a:xfrm>
          <a:prstGeom prst="rect">
            <a:avLst/>
          </a:prstGeom>
          <a:noFill/>
          <a:ln w="9525">
            <a:noFill/>
            <a:miter lim="800000"/>
            <a:headEnd/>
            <a:tailEnd/>
          </a:ln>
          <a:effectLst/>
        </p:spPr>
      </p:pic>
      <p:pic>
        <p:nvPicPr>
          <p:cNvPr id="41989" name="Picture 5"/>
          <p:cNvPicPr>
            <a:picLocks noChangeAspect="1" noChangeArrowheads="1"/>
          </p:cNvPicPr>
          <p:nvPr/>
        </p:nvPicPr>
        <p:blipFill>
          <a:blip r:embed="rId4"/>
          <a:srcRect/>
          <a:stretch>
            <a:fillRect/>
          </a:stretch>
        </p:blipFill>
        <p:spPr bwMode="auto">
          <a:xfrm>
            <a:off x="785786" y="4572008"/>
            <a:ext cx="6786578" cy="390525"/>
          </a:xfrm>
          <a:prstGeom prst="rect">
            <a:avLst/>
          </a:prstGeom>
          <a:noFill/>
          <a:ln w="9525">
            <a:noFill/>
            <a:miter lim="800000"/>
            <a:headEnd/>
            <a:tailEnd/>
          </a:ln>
          <a:effectLst/>
        </p:spPr>
      </p:pic>
      <p:sp>
        <p:nvSpPr>
          <p:cNvPr id="8" name="Ellipse 7"/>
          <p:cNvSpPr/>
          <p:nvPr/>
        </p:nvSpPr>
        <p:spPr>
          <a:xfrm>
            <a:off x="8072462" y="0"/>
            <a:ext cx="1071538" cy="107154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fr-FR" sz="4000" dirty="0" smtClean="0"/>
              <a:t>15</a:t>
            </a:r>
            <a:endParaRPr lang="ar-DZ" sz="4000" dirty="0"/>
          </a:p>
        </p:txBody>
      </p:sp>
      <p:sp>
        <p:nvSpPr>
          <p:cNvPr id="9" name="Oval 66"/>
          <p:cNvSpPr>
            <a:spLocks noChangeArrowheads="1"/>
          </p:cNvSpPr>
          <p:nvPr/>
        </p:nvSpPr>
        <p:spPr bwMode="auto">
          <a:xfrm>
            <a:off x="9445957" y="1801504"/>
            <a:ext cx="189362" cy="192396"/>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10" name="Oval 67"/>
          <p:cNvSpPr>
            <a:spLocks noChangeArrowheads="1"/>
          </p:cNvSpPr>
          <p:nvPr/>
        </p:nvSpPr>
        <p:spPr bwMode="auto">
          <a:xfrm>
            <a:off x="9847263" y="1489075"/>
            <a:ext cx="215900" cy="215900"/>
          </a:xfrm>
          <a:prstGeom prst="ellipse">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11" name="Oval 68"/>
          <p:cNvSpPr>
            <a:spLocks noChangeArrowheads="1"/>
          </p:cNvSpPr>
          <p:nvPr/>
        </p:nvSpPr>
        <p:spPr bwMode="auto">
          <a:xfrm>
            <a:off x="9828213" y="1916113"/>
            <a:ext cx="144462" cy="144462"/>
          </a:xfrm>
          <a:prstGeom prst="ellipse">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50000" t="50000" r="50000" b="50000"/>
            </a:path>
            <a:tileRect/>
          </a:gradFill>
          <a:ln w="9525">
            <a:noFill/>
            <a:round/>
            <a:headEnd/>
            <a:tailEnd/>
          </a:ln>
          <a:effectLst/>
        </p:spPr>
        <p:txBody>
          <a:bodyPr wrap="none" anchor="ctr"/>
          <a:lstStyle/>
          <a:p>
            <a:endParaRPr lang="ar-DZ"/>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accel="50000" decel="50000" fill="hold" grpId="0" nodeType="withEffect">
                                  <p:stCondLst>
                                    <p:cond delay="0"/>
                                  </p:stCondLst>
                                  <p:childTnLst>
                                    <p:animMotion origin="layout" path="M -0.13576 -0.19542 C -0.11857 -0.18039 -0.11198 -0.1524 -0.12153 -0.1309 C -0.13073 -0.11078 -0.15295 -0.10453 -0.17083 -0.11933 C -0.18784 -0.13344 -0.19392 -0.16142 -0.1842 -0.18224 C -0.17465 -0.20351 -0.15312 -0.20953 -0.13576 -0.19542 Z " pathEditMode="fixed" rAng="1878603" ptsTypes="fffff">
                                      <p:cBhvr>
                                        <p:cTn id="6" dur="1000" fill="hold"/>
                                        <p:tgtEl>
                                          <p:spTgt spid="10"/>
                                        </p:tgtEl>
                                        <p:attrNameLst>
                                          <p:attrName>ppt_x</p:attrName>
                                          <p:attrName>ppt_y</p:attrName>
                                        </p:attrNameLst>
                                      </p:cBhvr>
                                      <p:rCtr x="-1700" y="3800"/>
                                    </p:animMotion>
                                  </p:childTnLst>
                                </p:cTn>
                              </p:par>
                              <p:par>
                                <p:cTn id="7" presetID="1" presetClass="path" presetSubtype="0" repeatCount="indefinite" accel="50000" decel="50000" fill="hold" grpId="0" nodeType="withEffect">
                                  <p:stCondLst>
                                    <p:cond delay="0"/>
                                  </p:stCondLst>
                                  <p:childTnLst>
                                    <p:animMotion origin="layout" path="M -0.11424 -0.15148 C -0.13802 -0.1383 -0.16424 -0.14894 -0.17257 -0.176 C -0.1809 -0.20236 -0.16823 -0.23543 -0.14462 -0.24862 C -0.12083 -0.2618 -0.09462 -0.25023 -0.08646 -0.22364 C -0.07795 -0.19681 -0.09045 -0.16467 -0.11424 -0.15148 Z " pathEditMode="fixed" rAng="9449789" ptsTypes="fffff">
                                      <p:cBhvr>
                                        <p:cTn id="8" dur="1000" fill="hold"/>
                                        <p:tgtEl>
                                          <p:spTgt spid="11"/>
                                        </p:tgtEl>
                                        <p:attrNameLst>
                                          <p:attrName>ppt_x</p:attrName>
                                          <p:attrName>ppt_y</p:attrName>
                                        </p:attrNameLst>
                                      </p:cBhvr>
                                      <p:rCtr x="-1500" y="-4800"/>
                                    </p:animMotion>
                                  </p:childTnLst>
                                </p:cTn>
                              </p:par>
                              <p:par>
                                <p:cTn id="9" presetID="1" presetClass="path" presetSubtype="0" repeatCount="indefinite" accel="50000" decel="50000" fill="hold" grpId="0" nodeType="withEffect">
                                  <p:stCondLst>
                                    <p:cond delay="0"/>
                                  </p:stCondLst>
                                  <p:childTnLst>
                                    <p:animMotion origin="layout" path="M -0.14931 -0.16051 C -0.16268 -0.18109 -0.16077 -0.21023 -0.14671 -0.22595 C -0.13386 -0.2433 -0.11181 -0.23937 -0.09758 -0.21717 C -0.0849 -0.19751 -0.08594 -0.16906 -0.10018 -0.15264 C -0.11407 -0.13668 -0.1356 -0.13992 -0.14931 -0.16051 Z " pathEditMode="fixed" rAng="13759318" ptsTypes="fffff">
                                      <p:cBhvr>
                                        <p:cTn id="10" dur="1000" fill="hold"/>
                                        <p:tgtEl>
                                          <p:spTgt spid="9"/>
                                        </p:tgtEl>
                                        <p:attrNameLst>
                                          <p:attrName>ppt_x</p:attrName>
                                          <p:attrName>ppt_y</p:attrName>
                                        </p:attrNameLst>
                                      </p:cBhvr>
                                      <p:rCtr x="2500" y="-2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p:cNvSpPr/>
          <p:nvPr/>
        </p:nvSpPr>
        <p:spPr>
          <a:xfrm>
            <a:off x="428596" y="1500174"/>
            <a:ext cx="8286808" cy="4524315"/>
          </a:xfrm>
          <a:prstGeom prst="rect">
            <a:avLst/>
          </a:prstGeom>
          <a:noFill/>
        </p:spPr>
        <p:txBody>
          <a:bodyPr wrap="square" lIns="91440" tIns="45720" rIns="91440" bIns="45720">
            <a:spAutoFit/>
            <a:scene3d>
              <a:camera prst="perspectiveRelaxedModerately"/>
              <a:lightRig rig="threePt" dir="t"/>
            </a:scene3d>
            <a:sp3d extrusionH="57150">
              <a:bevelT w="38100" h="38100" prst="relaxedInset"/>
            </a:sp3d>
          </a:bodyPr>
          <a:lstStyle/>
          <a:p>
            <a:pPr algn="ctr"/>
            <a:r>
              <a:rPr lang="fr-FR" sz="9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139700">
                    <a:schemeClr val="accent1">
                      <a:satMod val="175000"/>
                      <a:alpha val="40000"/>
                    </a:schemeClr>
                  </a:glow>
                </a:effectLst>
              </a:rPr>
              <a:t>Merci pour votre attention </a:t>
            </a:r>
            <a:endParaRPr lang="fr-FR" sz="9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139700">
                  <a:schemeClr val="accent1">
                    <a:satMod val="175000"/>
                    <a:alpha val="40000"/>
                  </a:schemeClr>
                </a:glow>
              </a:effectLst>
            </a:endParaRPr>
          </a:p>
        </p:txBody>
      </p:sp>
      <p:pic>
        <p:nvPicPr>
          <p:cNvPr id="7" name="Picture 2" descr="C:\Documents and Settings\coca\Mes documents\Mes images\anearth.gif"/>
          <p:cNvPicPr>
            <a:picLocks noChangeAspect="1" noChangeArrowheads="1" noCrop="1"/>
          </p:cNvPicPr>
          <p:nvPr/>
        </p:nvPicPr>
        <p:blipFill>
          <a:blip r:embed="rId2" cstate="print"/>
          <a:srcRect/>
          <a:stretch>
            <a:fillRect/>
          </a:stretch>
        </p:blipFill>
        <p:spPr bwMode="auto">
          <a:xfrm>
            <a:off x="3929058" y="642918"/>
            <a:ext cx="1076325" cy="1000125"/>
          </a:xfrm>
          <a:prstGeom prst="rect">
            <a:avLst/>
          </a:prstGeom>
          <a:noFill/>
        </p:spPr>
      </p:pic>
    </p:spTree>
  </p:cSld>
  <p:clrMapOvr>
    <a:masterClrMapping/>
  </p:clrMapOvr>
  <p:transition>
    <p:comb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Rectangle à coins arrondis 18"/>
          <p:cNvSpPr/>
          <p:nvPr/>
        </p:nvSpPr>
        <p:spPr>
          <a:xfrm>
            <a:off x="214282" y="1142984"/>
            <a:ext cx="8786874" cy="5572164"/>
          </a:xfrm>
          <a:prstGeom prst="roundRect">
            <a:avLst/>
          </a:prstGeom>
          <a:ln/>
        </p:spPr>
        <p:style>
          <a:lnRef idx="0">
            <a:schemeClr val="accent3"/>
          </a:lnRef>
          <a:fillRef idx="1002">
            <a:schemeClr val="dk2"/>
          </a:fillRef>
          <a:effectRef idx="3">
            <a:schemeClr val="accent3"/>
          </a:effectRef>
          <a:fontRef idx="minor">
            <a:schemeClr val="lt1"/>
          </a:fontRef>
        </p:style>
        <p:txBody>
          <a:bodyPr rtlCol="0" anchor="ctr"/>
          <a:lstStyle/>
          <a:p>
            <a:pPr marL="342900" indent="-342900">
              <a:buFont typeface="+mj-lt"/>
              <a:buAutoNum type="arabicPeriod"/>
            </a:pPr>
            <a:r>
              <a:rPr lang="fr-FR" sz="2000" dirty="0" smtClean="0">
                <a:solidFill>
                  <a:schemeClr val="tx1">
                    <a:lumMod val="95000"/>
                  </a:schemeClr>
                </a:solidFill>
                <a:latin typeface="Algerian" pitchFamily="82" charset="0"/>
              </a:rPr>
              <a:t>Introduction</a:t>
            </a:r>
          </a:p>
          <a:p>
            <a:pPr marL="342900" indent="-342900">
              <a:buFont typeface="+mj-lt"/>
              <a:buAutoNum type="arabicPeriod"/>
            </a:pPr>
            <a:r>
              <a:rPr lang="fr-FR" sz="2000" dirty="0" smtClean="0">
                <a:solidFill>
                  <a:schemeClr val="tx1">
                    <a:lumMod val="95000"/>
                  </a:schemeClr>
                </a:solidFill>
                <a:latin typeface="Algerian" pitchFamily="82" charset="0"/>
              </a:rPr>
              <a:t>la centralité</a:t>
            </a:r>
            <a:r>
              <a:rPr lang="ar-DZ" sz="2000" dirty="0" smtClean="0">
                <a:solidFill>
                  <a:schemeClr val="tx1">
                    <a:lumMod val="95000"/>
                  </a:schemeClr>
                </a:solidFill>
                <a:latin typeface="Algerian" pitchFamily="82" charset="0"/>
              </a:rPr>
              <a:t> </a:t>
            </a:r>
            <a:r>
              <a:rPr lang="fr-FR" sz="2000" dirty="0" smtClean="0">
                <a:solidFill>
                  <a:schemeClr val="tx1">
                    <a:lumMod val="95000"/>
                  </a:schemeClr>
                </a:solidFill>
                <a:latin typeface="Algerian" pitchFamily="82" charset="0"/>
              </a:rPr>
              <a:t>urbaine</a:t>
            </a:r>
          </a:p>
          <a:p>
            <a:pPr marL="342900" indent="-342900">
              <a:buFont typeface="+mj-lt"/>
              <a:buAutoNum type="arabicPeriod"/>
            </a:pPr>
            <a:r>
              <a:rPr lang="fr-FR" sz="2000" dirty="0" smtClean="0">
                <a:solidFill>
                  <a:schemeClr val="tx1">
                    <a:lumMod val="95000"/>
                  </a:schemeClr>
                </a:solidFill>
                <a:latin typeface="Algerian" pitchFamily="82" charset="0"/>
              </a:rPr>
              <a:t>Définition du la centralité</a:t>
            </a:r>
            <a:r>
              <a:rPr lang="ar-DZ" sz="2000" dirty="0" smtClean="0">
                <a:solidFill>
                  <a:schemeClr val="tx1">
                    <a:lumMod val="95000"/>
                  </a:schemeClr>
                </a:solidFill>
                <a:latin typeface="Algerian" pitchFamily="82" charset="0"/>
              </a:rPr>
              <a:t> </a:t>
            </a:r>
            <a:r>
              <a:rPr lang="fr-FR" sz="2000" dirty="0" smtClean="0">
                <a:solidFill>
                  <a:schemeClr val="tx1">
                    <a:lumMod val="95000"/>
                  </a:schemeClr>
                </a:solidFill>
                <a:latin typeface="Algerian" pitchFamily="82" charset="0"/>
              </a:rPr>
              <a:t>urbaine</a:t>
            </a:r>
          </a:p>
          <a:p>
            <a:pPr marL="342900" indent="-342900">
              <a:buFont typeface="+mj-lt"/>
              <a:buAutoNum type="arabicPeriod"/>
            </a:pPr>
            <a:r>
              <a:rPr lang="fr-FR" sz="2000" dirty="0" smtClean="0">
                <a:solidFill>
                  <a:schemeClr val="tx1">
                    <a:lumMod val="95000"/>
                  </a:schemeClr>
                </a:solidFill>
                <a:latin typeface="Algerian" pitchFamily="82" charset="0"/>
              </a:rPr>
              <a:t>NAISSANCE DES CENTRES urbains</a:t>
            </a:r>
          </a:p>
          <a:p>
            <a:pPr marL="342900" indent="-342900">
              <a:buFont typeface="+mj-lt"/>
              <a:buAutoNum type="arabicPeriod"/>
            </a:pPr>
            <a:r>
              <a:rPr lang="fr-FR" sz="2000" dirty="0" smtClean="0">
                <a:solidFill>
                  <a:schemeClr val="tx1">
                    <a:lumMod val="95000"/>
                  </a:schemeClr>
                </a:solidFill>
                <a:latin typeface="Algerian" pitchFamily="82" charset="0"/>
              </a:rPr>
              <a:t>centralité urbaine ET ARMATURE URBAINE </a:t>
            </a:r>
          </a:p>
          <a:p>
            <a:pPr marL="342900" indent="-342900">
              <a:buFont typeface="+mj-lt"/>
              <a:buAutoNum type="arabicPeriod"/>
            </a:pPr>
            <a:r>
              <a:rPr lang="fr-FR" sz="2000" dirty="0" smtClean="0">
                <a:solidFill>
                  <a:schemeClr val="tx1">
                    <a:lumMod val="95000"/>
                  </a:schemeClr>
                </a:solidFill>
                <a:latin typeface="Algerian" pitchFamily="82" charset="0"/>
              </a:rPr>
              <a:t>centralité urbaine ET NODALITE</a:t>
            </a:r>
          </a:p>
          <a:p>
            <a:pPr marL="342900" indent="-342900">
              <a:buFont typeface="+mj-lt"/>
              <a:buAutoNum type="arabicPeriod"/>
            </a:pPr>
            <a:r>
              <a:rPr lang="fr-FR" sz="2000" dirty="0" smtClean="0">
                <a:solidFill>
                  <a:schemeClr val="tx1">
                    <a:lumMod val="95000"/>
                  </a:schemeClr>
                </a:solidFill>
                <a:latin typeface="Algerian" pitchFamily="82" charset="0"/>
              </a:rPr>
              <a:t>centralité urbaine ET ACCESSIBILITE </a:t>
            </a:r>
          </a:p>
          <a:p>
            <a:pPr marL="342900" indent="-342900">
              <a:buFont typeface="+mj-lt"/>
              <a:buAutoNum type="arabicPeriod"/>
            </a:pPr>
            <a:r>
              <a:rPr lang="fr-FR" sz="2000" dirty="0" smtClean="0">
                <a:solidFill>
                  <a:schemeClr val="tx1">
                    <a:lumMod val="95000"/>
                  </a:schemeClr>
                </a:solidFill>
                <a:latin typeface="Algerian" pitchFamily="82" charset="0"/>
              </a:rPr>
              <a:t>centralité urbaine D’EQUIPEMENTS PUBLICS ET CENTRALITE D’EQUIPEMENTS PRIVES</a:t>
            </a:r>
          </a:p>
          <a:p>
            <a:pPr marL="342900" indent="-342900">
              <a:buFont typeface="+mj-lt"/>
              <a:buAutoNum type="arabicPeriod"/>
            </a:pPr>
            <a:r>
              <a:rPr lang="fr-FR" sz="2000" dirty="0" smtClean="0">
                <a:solidFill>
                  <a:schemeClr val="tx1">
                    <a:lumMod val="95000"/>
                  </a:schemeClr>
                </a:solidFill>
                <a:latin typeface="Algerian" pitchFamily="82" charset="0"/>
              </a:rPr>
              <a:t> LA PERCEPTION DE LA centralité urbaine </a:t>
            </a:r>
          </a:p>
          <a:p>
            <a:pPr marL="342900" indent="-342900">
              <a:buFont typeface="+mj-lt"/>
              <a:buAutoNum type="arabicPeriod"/>
            </a:pPr>
            <a:r>
              <a:rPr lang="fr-FR" sz="2000" dirty="0" smtClean="0">
                <a:solidFill>
                  <a:schemeClr val="tx1">
                    <a:lumMod val="95000"/>
                  </a:schemeClr>
                </a:solidFill>
                <a:latin typeface="Algerian" pitchFamily="82" charset="0"/>
              </a:rPr>
              <a:t>NOUVELLES centralité urbaine ET NON LIEUX </a:t>
            </a:r>
          </a:p>
          <a:p>
            <a:pPr marL="342900" indent="-342900">
              <a:buFont typeface="+mj-lt"/>
              <a:buAutoNum type="arabicPeriod"/>
            </a:pPr>
            <a:r>
              <a:rPr lang="fr-FR" sz="2000" dirty="0" smtClean="0">
                <a:solidFill>
                  <a:schemeClr val="tx1">
                    <a:lumMod val="95000"/>
                  </a:schemeClr>
                </a:solidFill>
                <a:latin typeface="Algerian" pitchFamily="82" charset="0"/>
              </a:rPr>
              <a:t>COMPLEMENTARITE DES CENTRES </a:t>
            </a:r>
          </a:p>
          <a:p>
            <a:pPr marL="342900" indent="-342900">
              <a:buFont typeface="+mj-lt"/>
              <a:buAutoNum type="arabicPeriod"/>
            </a:pPr>
            <a:r>
              <a:rPr lang="fr-FR" sz="2000" dirty="0" smtClean="0">
                <a:solidFill>
                  <a:schemeClr val="tx1">
                    <a:lumMod val="95000"/>
                  </a:schemeClr>
                </a:solidFill>
                <a:latin typeface="Algerian" pitchFamily="82" charset="0"/>
              </a:rPr>
              <a:t>ENTRE CENTRE ET PERIPHERIE, UNE GRANDE INTERDEPENDANCE </a:t>
            </a:r>
          </a:p>
          <a:p>
            <a:pPr marL="342900" indent="-342900">
              <a:buFont typeface="+mj-lt"/>
              <a:buAutoNum type="arabicPeriod"/>
            </a:pPr>
            <a:r>
              <a:rPr lang="fr-FR" sz="2000" dirty="0" smtClean="0">
                <a:solidFill>
                  <a:schemeClr val="tx1">
                    <a:lumMod val="95000"/>
                  </a:schemeClr>
                </a:solidFill>
                <a:latin typeface="Algerian" pitchFamily="82" charset="0"/>
              </a:rPr>
              <a:t>MESURER LA centralité urbaine </a:t>
            </a:r>
          </a:p>
          <a:p>
            <a:pPr marL="342900" indent="-342900">
              <a:buFont typeface="+mj-lt"/>
              <a:buAutoNum type="arabicPeriod"/>
            </a:pPr>
            <a:r>
              <a:rPr lang="fr-FR" sz="2000" dirty="0" smtClean="0">
                <a:solidFill>
                  <a:schemeClr val="tx1">
                    <a:lumMod val="95000"/>
                  </a:schemeClr>
                </a:solidFill>
                <a:latin typeface="Algerian" pitchFamily="82" charset="0"/>
              </a:rPr>
              <a:t>CONCLUSION</a:t>
            </a:r>
          </a:p>
          <a:p>
            <a:pPr marL="342900" indent="-342900">
              <a:buFont typeface="+mj-lt"/>
              <a:buAutoNum type="arabicPeriod"/>
            </a:pPr>
            <a:r>
              <a:rPr lang="fr-FR" sz="2000" dirty="0" smtClean="0">
                <a:solidFill>
                  <a:schemeClr val="tx1">
                    <a:lumMod val="95000"/>
                  </a:schemeClr>
                </a:solidFill>
                <a:latin typeface="Algerian" pitchFamily="82" charset="0"/>
              </a:rPr>
              <a:t>bibliographes </a:t>
            </a:r>
            <a:endParaRPr lang="fr-FR" sz="1600" dirty="0">
              <a:solidFill>
                <a:schemeClr val="tx1">
                  <a:lumMod val="95000"/>
                </a:schemeClr>
              </a:solidFill>
              <a:latin typeface="Algerian" pitchFamily="82" charset="0"/>
            </a:endParaRPr>
          </a:p>
        </p:txBody>
      </p:sp>
      <p:sp>
        <p:nvSpPr>
          <p:cNvPr id="30726" name="Rectangle 6"/>
          <p:cNvSpPr>
            <a:spLocks noChangeArrowheads="1"/>
          </p:cNvSpPr>
          <p:nvPr/>
        </p:nvSpPr>
        <p:spPr bwMode="auto">
          <a:xfrm>
            <a:off x="4500562" y="1000108"/>
            <a:ext cx="4357718"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28638" algn="l" defTabSz="914400" rtl="0" eaLnBrk="1" fontAlgn="base" latinLnBrk="0" hangingPunct="1">
              <a:lnSpc>
                <a:spcPct val="100000"/>
              </a:lnSpc>
              <a:spcBef>
                <a:spcPct val="0"/>
              </a:spcBef>
              <a:spcAft>
                <a:spcPct val="0"/>
              </a:spcAft>
              <a:buClrTx/>
              <a:buSzTx/>
              <a:buFontTx/>
              <a:buNone/>
              <a:tabLst/>
            </a:pPr>
            <a:endParaRPr kumimoji="0" lang="fr-FR" sz="11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528638" algn="l" defTabSz="914400" rtl="0" eaLnBrk="1" fontAlgn="base" latinLnBrk="0" hangingPunct="1">
              <a:lnSpc>
                <a:spcPct val="100000"/>
              </a:lnSpc>
              <a:spcBef>
                <a:spcPct val="0"/>
              </a:spcBef>
              <a:spcAft>
                <a:spcPct val="0"/>
              </a:spcAft>
              <a:buClrTx/>
              <a:buSzTx/>
              <a:buFontTx/>
              <a:buNone/>
              <a:tabLst/>
            </a:pPr>
            <a:endParaRPr kumimoji="0" lang="fr-FR" sz="1100" b="1" i="0" u="none" strike="noStrike" cap="none" normalizeH="0" baseline="0" dirty="0" smtClean="0">
              <a:ln>
                <a:noFill/>
              </a:ln>
              <a:solidFill>
                <a:schemeClr val="accent4">
                  <a:lumMod val="10000"/>
                </a:schemeClr>
              </a:solidFill>
              <a:effectLst/>
              <a:latin typeface="Times New Roman" pitchFamily="18" charset="0"/>
              <a:ea typeface="Calibri" pitchFamily="34" charset="0"/>
              <a:cs typeface="Times New Roman" pitchFamily="18" charset="0"/>
            </a:endParaRPr>
          </a:p>
          <a:p>
            <a:pPr marL="0" marR="0" lvl="0" indent="528638" algn="l" defTabSz="914400" rtl="0" eaLnBrk="0" fontAlgn="base" latinLnBrk="0" hangingPunct="0">
              <a:lnSpc>
                <a:spcPct val="100000"/>
              </a:lnSpc>
              <a:spcBef>
                <a:spcPct val="0"/>
              </a:spcBef>
              <a:spcAft>
                <a:spcPct val="0"/>
              </a:spcAft>
              <a:buClrTx/>
              <a:buSzTx/>
              <a:buFontTx/>
              <a:buNone/>
              <a:tabLst/>
            </a:pPr>
            <a:endParaRPr lang="fr-FR" sz="1100" dirty="0" smtClean="0">
              <a:latin typeface="Times New Roman" pitchFamily="18" charset="0"/>
              <a:cs typeface="Times New Roman" pitchFamily="18" charset="0"/>
            </a:endParaRPr>
          </a:p>
          <a:p>
            <a:pPr marL="0" marR="0" lvl="0" indent="528638" algn="l" defTabSz="914400" rtl="0" eaLnBrk="0" fontAlgn="base" latinLnBrk="0" hangingPunct="0">
              <a:lnSpc>
                <a:spcPct val="100000"/>
              </a:lnSpc>
              <a:spcBef>
                <a:spcPct val="0"/>
              </a:spcBef>
              <a:spcAft>
                <a:spcPct val="0"/>
              </a:spcAft>
              <a:buClrTx/>
              <a:buSzTx/>
              <a:buFontTx/>
              <a:buNone/>
              <a:tabLst/>
            </a:pPr>
            <a:endParaRPr kumimoji="0" lang="fr-FR"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28638" algn="l" defTabSz="914400" rtl="0" eaLnBrk="0" fontAlgn="base" latinLnBrk="0" hangingPunct="0">
              <a:lnSpc>
                <a:spcPct val="100000"/>
              </a:lnSpc>
              <a:spcBef>
                <a:spcPct val="0"/>
              </a:spcBef>
              <a:spcAft>
                <a:spcPct val="0"/>
              </a:spcAft>
              <a:buClrTx/>
              <a:buSzTx/>
              <a:buFontTx/>
              <a:buNone/>
              <a:tabLst/>
            </a:pPr>
            <a:endParaRPr lang="fr-FR" sz="1100" dirty="0" smtClean="0">
              <a:latin typeface="Times New Roman" pitchFamily="18" charset="0"/>
              <a:cs typeface="Times New Roman" pitchFamily="18" charset="0"/>
            </a:endParaRPr>
          </a:p>
          <a:p>
            <a:pPr marL="0" marR="0" lvl="0" indent="528638" algn="l" defTabSz="914400" rtl="0" eaLnBrk="0" fontAlgn="base" latinLnBrk="0" hangingPunct="0">
              <a:lnSpc>
                <a:spcPct val="100000"/>
              </a:lnSpc>
              <a:spcBef>
                <a:spcPct val="0"/>
              </a:spcBef>
              <a:spcAft>
                <a:spcPct val="0"/>
              </a:spcAft>
              <a:buClrTx/>
              <a:buSzTx/>
              <a:buFontTx/>
              <a:buNone/>
              <a:tabLst/>
            </a:pPr>
            <a:endParaRPr kumimoji="0" lang="fr-FR"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528638"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Plaque 5"/>
          <p:cNvSpPr/>
          <p:nvPr/>
        </p:nvSpPr>
        <p:spPr>
          <a:xfrm>
            <a:off x="2571736" y="214290"/>
            <a:ext cx="4214842" cy="857256"/>
          </a:xfrm>
          <a:prstGeom prst="bevel">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4400" b="1" dirty="0" smtClean="0">
                <a:solidFill>
                  <a:srgbClr val="00B0F0"/>
                </a:solidFill>
                <a:effectLst>
                  <a:glow rad="139700">
                    <a:schemeClr val="accent5">
                      <a:satMod val="175000"/>
                      <a:alpha val="40000"/>
                    </a:schemeClr>
                  </a:glow>
                  <a:outerShdw blurRad="60007" dist="200025" dir="15000000" sy="30000" kx="-1800000" algn="bl" rotWithShape="0">
                    <a:prstClr val="black">
                      <a:alpha val="32000"/>
                    </a:prstClr>
                  </a:outerShdw>
                  <a:reflection blurRad="6350" stA="60000" endA="900" endPos="58000" dir="5400000" sy="-100000" algn="bl" rotWithShape="0"/>
                </a:effectLst>
                <a:latin typeface="AdriaDB" pitchFamily="2" charset="0"/>
              </a:rPr>
              <a:t>Plan de travaille</a:t>
            </a:r>
            <a:endParaRPr lang="fr-FR" sz="4000" dirty="0">
              <a:effectLst>
                <a:glow rad="139700">
                  <a:schemeClr val="accent5">
                    <a:satMod val="175000"/>
                    <a:alpha val="40000"/>
                  </a:schemeClr>
                </a:glow>
                <a:outerShdw blurRad="60007" dist="200025" dir="15000000" sy="30000" kx="-1800000" algn="bl" rotWithShape="0">
                  <a:prstClr val="black">
                    <a:alpha val="32000"/>
                  </a:prstClr>
                </a:outerShdw>
                <a:reflection blurRad="6350" stA="60000" endA="900" endPos="58000" dir="5400000" sy="-100000" algn="bl" rotWithShape="0"/>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20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20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2000"/>
                                        <p:tgtEl>
                                          <p:spTgt spid="19"/>
                                        </p:tgtEl>
                                      </p:cBhvr>
                                    </p:animEffect>
                                    <p:anim calcmode="lin" valueType="num">
                                      <p:cBhvr>
                                        <p:cTn id="16" dur="2000" fill="hold"/>
                                        <p:tgtEl>
                                          <p:spTgt spid="19"/>
                                        </p:tgtEl>
                                        <p:attrNameLst>
                                          <p:attrName>style.rotation</p:attrName>
                                        </p:attrNameLst>
                                      </p:cBhvr>
                                      <p:tavLst>
                                        <p:tav tm="0">
                                          <p:val>
                                            <p:fltVal val="720"/>
                                          </p:val>
                                        </p:tav>
                                        <p:tav tm="100000">
                                          <p:val>
                                            <p:fltVal val="0"/>
                                          </p:val>
                                        </p:tav>
                                      </p:tavLst>
                                    </p:anim>
                                    <p:anim calcmode="lin" valueType="num">
                                      <p:cBhvr>
                                        <p:cTn id="17" dur="2000" fill="hold"/>
                                        <p:tgtEl>
                                          <p:spTgt spid="19"/>
                                        </p:tgtEl>
                                        <p:attrNameLst>
                                          <p:attrName>ppt_h</p:attrName>
                                        </p:attrNameLst>
                                      </p:cBhvr>
                                      <p:tavLst>
                                        <p:tav tm="0">
                                          <p:val>
                                            <p:fltVal val="0"/>
                                          </p:val>
                                        </p:tav>
                                        <p:tav tm="100000">
                                          <p:val>
                                            <p:strVal val="#ppt_h"/>
                                          </p:val>
                                        </p:tav>
                                      </p:tavLst>
                                    </p:anim>
                                    <p:anim calcmode="lin" valueType="num">
                                      <p:cBhvr>
                                        <p:cTn id="18" dur="2000" fill="hold"/>
                                        <p:tgtEl>
                                          <p:spTgt spid="19"/>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6" grpId="0" build="allAtOnce"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Vague 5"/>
          <p:cNvSpPr/>
          <p:nvPr/>
        </p:nvSpPr>
        <p:spPr>
          <a:xfrm>
            <a:off x="1571604" y="214290"/>
            <a:ext cx="6572296" cy="1214446"/>
          </a:xfrm>
          <a:prstGeom prst="wave">
            <a:avLst>
              <a:gd name="adj1" fmla="val 13521"/>
              <a:gd name="adj2" fmla="val -2732"/>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fr-FR" dirty="0" smtClean="0"/>
              <a:t> </a:t>
            </a:r>
            <a:endParaRPr lang="fr-FR" dirty="0"/>
          </a:p>
        </p:txBody>
      </p:sp>
      <p:sp>
        <p:nvSpPr>
          <p:cNvPr id="7" name="Rectangle 6"/>
          <p:cNvSpPr/>
          <p:nvPr/>
        </p:nvSpPr>
        <p:spPr>
          <a:xfrm>
            <a:off x="2071670" y="428604"/>
            <a:ext cx="6215106" cy="785818"/>
          </a:xfrm>
          <a:prstGeom prst="rect">
            <a:avLst/>
          </a:prstGeom>
          <a:noFill/>
        </p:spPr>
        <p:txBody>
          <a:bodyPr wrap="none" lIns="91440" tIns="45720" rIns="91440" bIns="45720">
            <a:prstTxWarp prst="textWave1">
              <a:avLst>
                <a:gd name="adj1" fmla="val 20000"/>
                <a:gd name="adj2" fmla="val -4230"/>
              </a:avLst>
            </a:prstTxWarp>
            <a:spAutoFit/>
          </a:bodyPr>
          <a:lstStyle/>
          <a:p>
            <a:pPr algn="ctr"/>
            <a:r>
              <a:rPr lang="fr-FR"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Introduction</a:t>
            </a:r>
            <a:endParaRPr lang="fr-FR"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0" name="Parchemin horizontal 9"/>
          <p:cNvSpPr/>
          <p:nvPr/>
        </p:nvSpPr>
        <p:spPr>
          <a:xfrm>
            <a:off x="214282" y="1428736"/>
            <a:ext cx="8072494" cy="5429264"/>
          </a:xfrm>
          <a:prstGeom prst="horizontalScroll">
            <a:avLst/>
          </a:prstGeom>
          <a:ln/>
        </p:spPr>
        <p:style>
          <a:lnRef idx="1">
            <a:schemeClr val="dk1"/>
          </a:lnRef>
          <a:fillRef idx="2">
            <a:schemeClr val="dk1"/>
          </a:fillRef>
          <a:effectRef idx="1">
            <a:schemeClr val="dk1"/>
          </a:effectRef>
          <a:fontRef idx="minor">
            <a:schemeClr val="dk1"/>
          </a:fontRef>
        </p:style>
        <p:txBody>
          <a:bodyPr rtlCol="0" anchor="ctr"/>
          <a:lstStyle/>
          <a:p>
            <a:r>
              <a:rPr lang="fr-FR" sz="1600" dirty="0" smtClean="0"/>
              <a:t>Les lieux centraux constituent les espaces-clés sur lesquels les actions de la politique spatiale doivent se concentrer, car ils concourent à structurer le territoire national et à organiser les flux et les nouvelles implantations. En agissant sur ces espaces centraux, les politiques d’aménagement structurent également les zones d’influences de ces centres, et contribuent par extension à réorganiser l’ensemble du territoire, en évitant un éparpillement des polarités ou une trop grande dilution de la fonction résidentielle, source d’étalement urbain, de dépendance automobile, et de dégradation du paysage. Mais les marges de manœuvre des responsables politiques restent limitées, et tous les lieux centraux ne se développent pas forcément de la manière attendue. </a:t>
            </a:r>
          </a:p>
          <a:p>
            <a:r>
              <a:rPr lang="fr-FR" sz="1600" b="1" dirty="0" smtClean="0">
                <a:solidFill>
                  <a:srgbClr val="FF0000"/>
                </a:solidFill>
              </a:rPr>
              <a:t>Quelle est la centralité urbaine ? </a:t>
            </a:r>
          </a:p>
          <a:p>
            <a:r>
              <a:rPr lang="fr-FR" sz="1600" b="1" dirty="0" smtClean="0">
                <a:solidFill>
                  <a:srgbClr val="FF0000"/>
                </a:solidFill>
              </a:rPr>
              <a:t>Quels sont aujourd’hui les centres structurants </a:t>
            </a:r>
            <a:r>
              <a:rPr lang="fr-FR" b="1" dirty="0" smtClean="0">
                <a:solidFill>
                  <a:srgbClr val="FF0000"/>
                </a:solidFill>
              </a:rPr>
              <a:t>?</a:t>
            </a:r>
            <a:endParaRPr lang="fr-FR" sz="1600" b="1" dirty="0">
              <a:solidFill>
                <a:srgbClr val="FF0000"/>
              </a:solidFill>
              <a:effectLst>
                <a:glow rad="63500">
                  <a:schemeClr val="accent1">
                    <a:satMod val="175000"/>
                    <a:alpha val="40000"/>
                  </a:schemeClr>
                </a:glow>
              </a:effectLst>
            </a:endParaRPr>
          </a:p>
        </p:txBody>
      </p:sp>
      <p:pic>
        <p:nvPicPr>
          <p:cNvPr id="2050" name="Picture 2" descr="C:\Documents and Settings\coca\Bureau\anearth.gif"/>
          <p:cNvPicPr>
            <a:picLocks noChangeAspect="1" noChangeArrowheads="1" noCrop="1"/>
          </p:cNvPicPr>
          <p:nvPr/>
        </p:nvPicPr>
        <p:blipFill>
          <a:blip r:embed="rId2" cstate="print"/>
          <a:srcRect/>
          <a:stretch>
            <a:fillRect/>
          </a:stretch>
        </p:blipFill>
        <p:spPr bwMode="auto">
          <a:xfrm>
            <a:off x="0" y="0"/>
            <a:ext cx="1571604" cy="1428760"/>
          </a:xfrm>
          <a:prstGeom prst="rect">
            <a:avLst/>
          </a:prstGeom>
          <a:noFill/>
        </p:spPr>
      </p:pic>
      <p:pic>
        <p:nvPicPr>
          <p:cNvPr id="2051" name="Picture 3" descr="C:\Documents and Settings\coca\Bureau\anearth.gif"/>
          <p:cNvPicPr>
            <a:picLocks noChangeAspect="1" noChangeArrowheads="1" noCrop="1"/>
          </p:cNvPicPr>
          <p:nvPr/>
        </p:nvPicPr>
        <p:blipFill>
          <a:blip r:embed="rId2" cstate="print"/>
          <a:srcRect/>
          <a:stretch>
            <a:fillRect/>
          </a:stretch>
        </p:blipFill>
        <p:spPr bwMode="auto">
          <a:xfrm>
            <a:off x="7715272" y="5214925"/>
            <a:ext cx="1643042" cy="1643075"/>
          </a:xfrm>
          <a:prstGeom prst="rect">
            <a:avLst/>
          </a:prstGeom>
          <a:noFill/>
        </p:spPr>
      </p:pic>
      <p:sp>
        <p:nvSpPr>
          <p:cNvPr id="8" name="Ellipse 7"/>
          <p:cNvSpPr/>
          <p:nvPr/>
        </p:nvSpPr>
        <p:spPr>
          <a:xfrm>
            <a:off x="8143900" y="285728"/>
            <a:ext cx="785818" cy="714380"/>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fr-FR" sz="4000" dirty="0" smtClean="0"/>
              <a:t>1</a:t>
            </a:r>
            <a:endParaRPr lang="ar-DZ" sz="4000" dirty="0"/>
          </a:p>
        </p:txBody>
      </p:sp>
      <p:sp>
        <p:nvSpPr>
          <p:cNvPr id="9" name="Oval 66"/>
          <p:cNvSpPr>
            <a:spLocks noChangeArrowheads="1"/>
          </p:cNvSpPr>
          <p:nvPr/>
        </p:nvSpPr>
        <p:spPr bwMode="auto">
          <a:xfrm>
            <a:off x="9445957" y="1801504"/>
            <a:ext cx="189362" cy="192396"/>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11" name="Oval 67"/>
          <p:cNvSpPr>
            <a:spLocks noChangeArrowheads="1"/>
          </p:cNvSpPr>
          <p:nvPr/>
        </p:nvSpPr>
        <p:spPr bwMode="auto">
          <a:xfrm>
            <a:off x="9847263" y="1489075"/>
            <a:ext cx="215900" cy="215900"/>
          </a:xfrm>
          <a:prstGeom prst="ellipse">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12" name="Oval 68"/>
          <p:cNvSpPr>
            <a:spLocks noChangeArrowheads="1"/>
          </p:cNvSpPr>
          <p:nvPr/>
        </p:nvSpPr>
        <p:spPr bwMode="auto">
          <a:xfrm>
            <a:off x="9828213" y="1916113"/>
            <a:ext cx="144462" cy="144462"/>
          </a:xfrm>
          <a:prstGeom prst="ellipse">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50000" t="50000" r="50000" b="50000"/>
            </a:path>
            <a:tileRect/>
          </a:gradFill>
          <a:ln w="9525">
            <a:noFill/>
            <a:round/>
            <a:headEnd/>
            <a:tailEnd/>
          </a:ln>
          <a:effectLst/>
        </p:spPr>
        <p:txBody>
          <a:bodyPr wrap="none" anchor="ctr"/>
          <a:lstStyle/>
          <a:p>
            <a:endParaRPr lang="ar-DZ"/>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770" decel="100000"/>
                                        <p:tgtEl>
                                          <p:spTgt spid="10"/>
                                        </p:tgtEl>
                                      </p:cBhvr>
                                    </p:animEffect>
                                    <p:animScale>
                                      <p:cBhvr>
                                        <p:cTn id="16" dur="770" decel="100000"/>
                                        <p:tgtEl>
                                          <p:spTgt spid="10"/>
                                        </p:tgtEl>
                                      </p:cBhvr>
                                      <p:from x="10000" y="10000"/>
                                      <p:to x="200000" y="450000"/>
                                    </p:animScale>
                                    <p:animScale>
                                      <p:cBhvr>
                                        <p:cTn id="17" dur="1230" accel="100000" fill="hold">
                                          <p:stCondLst>
                                            <p:cond delay="770"/>
                                          </p:stCondLst>
                                        </p:cTn>
                                        <p:tgtEl>
                                          <p:spTgt spid="10"/>
                                        </p:tgtEl>
                                      </p:cBhvr>
                                      <p:from x="200000" y="450000"/>
                                      <p:to x="100000" y="100000"/>
                                    </p:animScale>
                                    <p:set>
                                      <p:cBhvr>
                                        <p:cTn id="18" dur="770" fill="hold"/>
                                        <p:tgtEl>
                                          <p:spTgt spid="10"/>
                                        </p:tgtEl>
                                        <p:attrNameLst>
                                          <p:attrName>ppt_x</p:attrName>
                                        </p:attrNameLst>
                                      </p:cBhvr>
                                      <p:to>
                                        <p:strVal val="(0.5)"/>
                                      </p:to>
                                    </p:set>
                                    <p:anim from="(0.5)" to="(#ppt_x)" calcmode="lin" valueType="num">
                                      <p:cBhvr>
                                        <p:cTn id="19" dur="1230" accel="100000" fill="hold">
                                          <p:stCondLst>
                                            <p:cond delay="770"/>
                                          </p:stCondLst>
                                        </p:cTn>
                                        <p:tgtEl>
                                          <p:spTgt spid="10"/>
                                        </p:tgtEl>
                                        <p:attrNameLst>
                                          <p:attrName>ppt_x</p:attrName>
                                        </p:attrNameLst>
                                      </p:cBhvr>
                                    </p:anim>
                                    <p:set>
                                      <p:cBhvr>
                                        <p:cTn id="20" dur="770" fill="hold"/>
                                        <p:tgtEl>
                                          <p:spTgt spid="10"/>
                                        </p:tgtEl>
                                        <p:attrNameLst>
                                          <p:attrName>ppt_y</p:attrName>
                                        </p:attrNameLst>
                                      </p:cBhvr>
                                      <p:to>
                                        <p:strVal val="(#ppt_y+0.4)"/>
                                      </p:to>
                                    </p:set>
                                    <p:anim from="(#ppt_y+0.4)" to="(#ppt_y)" calcmode="lin" valueType="num">
                                      <p:cBhvr>
                                        <p:cTn id="21" dur="1230" accel="100000" fill="hold">
                                          <p:stCondLst>
                                            <p:cond delay="770"/>
                                          </p:stCondLst>
                                        </p:cTn>
                                        <p:tgtEl>
                                          <p:spTgt spid="10"/>
                                        </p:tgtEl>
                                        <p:attrNameLst>
                                          <p:attrName>ppt_y</p:attrName>
                                        </p:attrNameLst>
                                      </p:cBhvr>
                                    </p:anim>
                                  </p:childTnLst>
                                </p:cTn>
                              </p:par>
                              <p:par>
                                <p:cTn id="22" presetID="1" presetClass="path" presetSubtype="0" repeatCount="indefinite" accel="50000" decel="50000" fill="hold" grpId="0" nodeType="withEffect">
                                  <p:stCondLst>
                                    <p:cond delay="0"/>
                                  </p:stCondLst>
                                  <p:childTnLst>
                                    <p:animMotion origin="layout" path="M -0.13576 -0.19542 C -0.11857 -0.18039 -0.11198 -0.1524 -0.12153 -0.1309 C -0.13073 -0.11078 -0.15295 -0.10453 -0.17083 -0.11933 C -0.18784 -0.13344 -0.19392 -0.16142 -0.1842 -0.18224 C -0.17465 -0.20351 -0.15312 -0.20953 -0.13576 -0.19542 Z " pathEditMode="fixed" rAng="1878603" ptsTypes="fffff">
                                      <p:cBhvr>
                                        <p:cTn id="23" dur="1000" fill="hold"/>
                                        <p:tgtEl>
                                          <p:spTgt spid="11"/>
                                        </p:tgtEl>
                                        <p:attrNameLst>
                                          <p:attrName>ppt_x</p:attrName>
                                          <p:attrName>ppt_y</p:attrName>
                                        </p:attrNameLst>
                                      </p:cBhvr>
                                      <p:rCtr x="-1700" y="3800"/>
                                    </p:animMotion>
                                  </p:childTnLst>
                                </p:cTn>
                              </p:par>
                              <p:par>
                                <p:cTn id="24" presetID="1" presetClass="path" presetSubtype="0" repeatCount="indefinite" accel="50000" decel="50000" fill="hold" grpId="0" nodeType="withEffect">
                                  <p:stCondLst>
                                    <p:cond delay="0"/>
                                  </p:stCondLst>
                                  <p:childTnLst>
                                    <p:animMotion origin="layout" path="M -0.11424 -0.15148 C -0.13802 -0.1383 -0.16424 -0.14894 -0.17257 -0.176 C -0.1809 -0.20236 -0.16823 -0.23543 -0.14462 -0.24862 C -0.12083 -0.2618 -0.09462 -0.25023 -0.08646 -0.22364 C -0.07795 -0.19681 -0.09045 -0.16467 -0.11424 -0.15148 Z " pathEditMode="fixed" rAng="9449789" ptsTypes="fffff">
                                      <p:cBhvr>
                                        <p:cTn id="25" dur="1000" fill="hold"/>
                                        <p:tgtEl>
                                          <p:spTgt spid="12"/>
                                        </p:tgtEl>
                                        <p:attrNameLst>
                                          <p:attrName>ppt_x</p:attrName>
                                          <p:attrName>ppt_y</p:attrName>
                                        </p:attrNameLst>
                                      </p:cBhvr>
                                      <p:rCtr x="-1500" y="-4800"/>
                                    </p:animMotion>
                                  </p:childTnLst>
                                </p:cTn>
                              </p:par>
                              <p:par>
                                <p:cTn id="26" presetID="1" presetClass="path" presetSubtype="0" repeatCount="indefinite" accel="50000" decel="50000" fill="hold" grpId="0" nodeType="withEffect">
                                  <p:stCondLst>
                                    <p:cond delay="0"/>
                                  </p:stCondLst>
                                  <p:childTnLst>
                                    <p:animMotion origin="layout" path="M -0.14931 -0.16051 C -0.16268 -0.18109 -0.16077 -0.21023 -0.14671 -0.22595 C -0.13386 -0.2433 -0.11181 -0.23937 -0.09758 -0.21717 C -0.0849 -0.19751 -0.08594 -0.16906 -0.10018 -0.15264 C -0.11407 -0.13668 -0.1356 -0.13992 -0.14931 -0.16051 Z " pathEditMode="fixed" rAng="13759318" ptsTypes="fffff">
                                      <p:cBhvr>
                                        <p:cTn id="27" dur="1000" fill="hold"/>
                                        <p:tgtEl>
                                          <p:spTgt spid="9"/>
                                        </p:tgtEl>
                                        <p:attrNameLst>
                                          <p:attrName>ppt_x</p:attrName>
                                          <p:attrName>ppt_y</p:attrName>
                                        </p:attrNameLst>
                                      </p:cBhvr>
                                      <p:rCtr x="2500" y="-2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9" grpId="0" animBg="1"/>
      <p:bldP spid="11"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rganigramme : Données stockées 4"/>
          <p:cNvSpPr/>
          <p:nvPr/>
        </p:nvSpPr>
        <p:spPr>
          <a:xfrm flipH="1">
            <a:off x="2143108" y="285728"/>
            <a:ext cx="6072230" cy="1714512"/>
          </a:xfrm>
          <a:prstGeom prst="flowChartOnlineStorage">
            <a:avLst/>
          </a:prstGeom>
          <a:solidFill>
            <a:schemeClr val="bg2">
              <a:lumMod val="40000"/>
              <a:lumOff val="60000"/>
            </a:schemeClr>
          </a:solidFill>
          <a:ln>
            <a:solidFill>
              <a:schemeClr val="accent1">
                <a:lumMod val="60000"/>
                <a:lumOff val="40000"/>
              </a:schemeClr>
            </a:solidFill>
          </a:ln>
          <a:effectLst>
            <a:glow rad="63500">
              <a:schemeClr val="accent5">
                <a:satMod val="175000"/>
                <a:alpha val="40000"/>
              </a:schemeClr>
            </a:glow>
            <a:outerShdw blurRad="50800" dist="38100" algn="l" rotWithShape="0">
              <a:prstClr val="black">
                <a:alpha val="40000"/>
              </a:prstClr>
            </a:outerShdw>
            <a:reflection blurRad="6350" stA="52000" endA="300" endPos="35000" dir="5400000" sy="-100000" algn="bl" rotWithShape="0"/>
            <a:softEdge rad="63500"/>
          </a:effectLst>
          <a:scene3d>
            <a:camera prst="orthographicFront"/>
            <a:lightRig rig="threePt" dir="t"/>
          </a:scene3d>
          <a:sp3d>
            <a:bevelT w="374650" h="5207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r>
              <a:rPr lang="fr-FR" sz="2400" dirty="0" smtClean="0">
                <a:solidFill>
                  <a:schemeClr val="bg1">
                    <a:lumMod val="60000"/>
                    <a:lumOff val="40000"/>
                  </a:schemeClr>
                </a:solidFill>
                <a:latin typeface="Algerian" pitchFamily="82" charset="0"/>
              </a:rPr>
              <a:t>la centralité</a:t>
            </a:r>
            <a:r>
              <a:rPr lang="ar-DZ" sz="2400" dirty="0" smtClean="0">
                <a:solidFill>
                  <a:schemeClr val="bg1">
                    <a:lumMod val="60000"/>
                    <a:lumOff val="40000"/>
                  </a:schemeClr>
                </a:solidFill>
                <a:latin typeface="Algerian" pitchFamily="82" charset="0"/>
              </a:rPr>
              <a:t> </a:t>
            </a:r>
            <a:r>
              <a:rPr lang="fr-FR" sz="2400" dirty="0" smtClean="0">
                <a:solidFill>
                  <a:schemeClr val="bg1">
                    <a:lumMod val="60000"/>
                    <a:lumOff val="40000"/>
                  </a:schemeClr>
                </a:solidFill>
                <a:latin typeface="Algerian" pitchFamily="82" charset="0"/>
              </a:rPr>
              <a:t>urbaine</a:t>
            </a:r>
          </a:p>
        </p:txBody>
      </p:sp>
      <p:pic>
        <p:nvPicPr>
          <p:cNvPr id="3074" name="Picture 2" descr="C:\Documents and Settings\coca\Bureau\anearth.gif"/>
          <p:cNvPicPr>
            <a:picLocks noChangeAspect="1" noChangeArrowheads="1" noCrop="1"/>
          </p:cNvPicPr>
          <p:nvPr/>
        </p:nvPicPr>
        <p:blipFill>
          <a:blip r:embed="rId2" cstate="print"/>
          <a:srcRect/>
          <a:stretch>
            <a:fillRect/>
          </a:stretch>
        </p:blipFill>
        <p:spPr bwMode="auto">
          <a:xfrm>
            <a:off x="1071538" y="214290"/>
            <a:ext cx="2160243" cy="1857388"/>
          </a:xfrm>
          <a:prstGeom prst="rect">
            <a:avLst/>
          </a:prstGeom>
          <a:noFill/>
          <a:effectLst>
            <a:glow rad="228600">
              <a:schemeClr val="bg2">
                <a:lumMod val="40000"/>
                <a:lumOff val="60000"/>
                <a:alpha val="40000"/>
              </a:schemeClr>
            </a:glow>
            <a:outerShdw blurRad="190500" dist="330200" dir="11640000" sx="114000" sy="114000" algn="tl" rotWithShape="0">
              <a:prstClr val="black">
                <a:alpha val="44000"/>
              </a:prstClr>
            </a:outerShdw>
          </a:effectLst>
        </p:spPr>
      </p:pic>
      <p:sp>
        <p:nvSpPr>
          <p:cNvPr id="9" name="Flèche à trois pointes 8"/>
          <p:cNvSpPr/>
          <p:nvPr/>
        </p:nvSpPr>
        <p:spPr>
          <a:xfrm>
            <a:off x="1571604" y="2000240"/>
            <a:ext cx="5929354" cy="357190"/>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Arrondir un rectangle avec un coin diagonal 12"/>
          <p:cNvSpPr/>
          <p:nvPr/>
        </p:nvSpPr>
        <p:spPr>
          <a:xfrm>
            <a:off x="214282" y="2357430"/>
            <a:ext cx="6215106" cy="4357718"/>
          </a:xfrm>
          <a:prstGeom prst="round2DiagRect">
            <a:avLst/>
          </a:prstGeom>
          <a:gradFill flip="none"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0800000" scaled="1"/>
            <a:tileRect/>
          </a:gradFill>
          <a:ln/>
          <a:effectLst>
            <a:outerShdw blurRad="50800" dist="38100" dir="2700000" algn="tl"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rtlCol="0" anchor="ctr"/>
          <a:lstStyle/>
          <a:p>
            <a:endParaRPr lang="ar-DZ" sz="1400" dirty="0"/>
          </a:p>
        </p:txBody>
      </p:sp>
      <p:sp>
        <p:nvSpPr>
          <p:cNvPr id="9217" name="Rectangle 1"/>
          <p:cNvSpPr>
            <a:spLocks noChangeArrowheads="1"/>
          </p:cNvSpPr>
          <p:nvPr/>
        </p:nvSpPr>
        <p:spPr bwMode="auto">
          <a:xfrm>
            <a:off x="428596" y="2456795"/>
            <a:ext cx="5786478"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 pitchFamily="18" charset="0"/>
              </a:rPr>
              <a:t>La centralité est </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Italic"/>
              </a:rPr>
              <a:t>« la propriété conférée à une ville d'offrir des biens et des services à une population extérieure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bg1">
                    <a:lumMod val="60000"/>
                    <a:lumOff val="40000"/>
                  </a:schemeClr>
                </a:solidFill>
                <a:effectLst/>
                <a:latin typeface="Calibri" pitchFamily="34" charset="0"/>
                <a:ea typeface="Times New Roman" pitchFamily="18" charset="0"/>
                <a:cs typeface="Garamond" pitchFamily="18" charset="0"/>
              </a:rPr>
              <a:t>définition que W. </a:t>
            </a:r>
            <a:r>
              <a:rPr lang="fr-FR" sz="1400" dirty="0" err="1" smtClean="0">
                <a:solidFill>
                  <a:schemeClr val="bg1">
                    <a:lumMod val="60000"/>
                    <a:lumOff val="40000"/>
                  </a:schemeClr>
                </a:solidFill>
                <a:latin typeface="Calibri" pitchFamily="34" charset="0"/>
                <a:ea typeface="Times New Roman" pitchFamily="18" charset="0"/>
                <a:cs typeface="Garamond" pitchFamily="18" charset="0"/>
              </a:rPr>
              <a:t>Christaller</a:t>
            </a:r>
            <a:r>
              <a:rPr lang="fr-FR" sz="1400" dirty="0" smtClean="0">
                <a:solidFill>
                  <a:schemeClr val="bg1">
                    <a:lumMod val="60000"/>
                    <a:lumOff val="40000"/>
                  </a:schemeClr>
                </a:solidFill>
                <a:latin typeface="Calibri" pitchFamily="34" charset="0"/>
                <a:ea typeface="Times New Roman" pitchFamily="18" charset="0"/>
                <a:cs typeface="Garamond" pitchFamily="18" charset="0"/>
              </a:rPr>
              <a:t>  </a:t>
            </a:r>
            <a:r>
              <a:rPr kumimoji="0" lang="fr-FR" sz="1400" i="0" u="none" strike="noStrike" cap="none" normalizeH="0" baseline="0" dirty="0" smtClean="0">
                <a:ln>
                  <a:noFill/>
                </a:ln>
                <a:solidFill>
                  <a:schemeClr val="bg1">
                    <a:lumMod val="60000"/>
                    <a:lumOff val="40000"/>
                  </a:schemeClr>
                </a:solidFill>
                <a:effectLst/>
                <a:latin typeface="Calibri" pitchFamily="34" charset="0"/>
                <a:ea typeface="Times New Roman" pitchFamily="18" charset="0"/>
                <a:cs typeface="Garamond" pitchFamily="18" charset="0"/>
              </a:rPr>
              <a:t>propose</a:t>
            </a:r>
            <a:r>
              <a:rPr kumimoji="0" lang="fr-FR" sz="1400" i="0" u="none" strike="noStrike" cap="none" normalizeH="0" baseline="0" dirty="0" smtClean="0">
                <a:ln>
                  <a:noFill/>
                </a:ln>
                <a:solidFill>
                  <a:schemeClr val="bg1">
                    <a:lumMod val="60000"/>
                    <a:lumOff val="40000"/>
                  </a:schemeClr>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bg1">
                    <a:lumMod val="60000"/>
                    <a:lumOff val="40000"/>
                  </a:schemeClr>
                </a:solidFill>
                <a:effectLst/>
                <a:latin typeface="Calibri" pitchFamily="34" charset="0"/>
                <a:ea typeface="Times New Roman" pitchFamily="18" charset="0"/>
                <a:cs typeface="Garamond" pitchFamily="18" charset="0"/>
              </a:rPr>
              <a:t>en 1933 dans </a:t>
            </a:r>
            <a:r>
              <a:rPr kumimoji="0" lang="fr-FR" sz="1400" i="0" u="none" strike="noStrike" cap="none" normalizeH="0" baseline="0" dirty="0" smtClean="0">
                <a:ln>
                  <a:noFill/>
                </a:ln>
                <a:solidFill>
                  <a:schemeClr val="bg1">
                    <a:lumMod val="60000"/>
                    <a:lumOff val="40000"/>
                  </a:schemeClr>
                </a:solidFill>
                <a:effectLst/>
                <a:latin typeface="Calibri" pitchFamily="34" charset="0"/>
                <a:ea typeface="Times New Roman" pitchFamily="18" charset="0"/>
                <a:cs typeface="Garamond-Italic"/>
              </a:rPr>
              <a:t>La théorie des lieux centraux </a:t>
            </a:r>
            <a:r>
              <a:rPr kumimoji="0" lang="fr-FR" sz="1400" i="0" u="none" strike="noStrike" cap="none" normalizeH="0" baseline="0" dirty="0" smtClean="0">
                <a:ln>
                  <a:noFill/>
                </a:ln>
                <a:solidFill>
                  <a:schemeClr val="bg1">
                    <a:lumMod val="60000"/>
                    <a:lumOff val="40000"/>
                  </a:schemeClr>
                </a:solidFill>
                <a:effectLst/>
                <a:latin typeface="Calibri" pitchFamily="34" charset="0"/>
                <a:ea typeface="Times New Roman" pitchFamily="18" charset="0"/>
                <a:cs typeface="Garamond-Bold"/>
              </a:rPr>
              <a:t>(1)</a:t>
            </a:r>
            <a:r>
              <a:rPr kumimoji="0" lang="fr-FR" sz="1400" i="0" u="none" strike="noStrike" cap="none" normalizeH="0" baseline="0" dirty="0" smtClean="0">
                <a:ln>
                  <a:noFill/>
                </a:ln>
                <a:solidFill>
                  <a:schemeClr val="bg1">
                    <a:lumMod val="60000"/>
                    <a:lumOff val="40000"/>
                  </a:schemeClr>
                </a:solidFill>
                <a:effectLst/>
                <a:latin typeface="Calibri" pitchFamily="34" charset="0"/>
                <a:ea typeface="Times New Roman" pitchFamily="18" charset="0"/>
                <a:cs typeface="Garamond" pitchFamily="18" charset="0"/>
              </a:rPr>
              <a:t>.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Le concept</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s'est généralisé et étendu</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pour caractériser tout</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lieu d'offre de service</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polarisant une clientèle.</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Manuel </a:t>
            </a:r>
            <a:r>
              <a:rPr kumimoji="0" lang="fr-FR" sz="1400" i="0" u="none" strike="noStrike" cap="none" normalizeH="0" baseline="0" dirty="0" err="1" smtClean="0">
                <a:ln>
                  <a:noFill/>
                </a:ln>
                <a:solidFill>
                  <a:schemeClr val="bg1">
                    <a:lumMod val="60000"/>
                    <a:lumOff val="40000"/>
                  </a:schemeClr>
                </a:solidFill>
                <a:effectLst/>
                <a:latin typeface="Calibri" pitchFamily="34" charset="0"/>
                <a:ea typeface="Times New Roman" pitchFamily="18" charset="0"/>
                <a:cs typeface="Garamond" pitchFamily="18" charset="0"/>
              </a:rPr>
              <a:t>Castells</a:t>
            </a:r>
            <a:r>
              <a:rPr kumimoji="0" lang="fr-FR" sz="1400" i="0" u="none" strike="noStrike" cap="none" normalizeH="0" baseline="0" dirty="0" smtClean="0">
                <a:ln>
                  <a:noFill/>
                </a:ln>
                <a:solidFill>
                  <a:schemeClr val="bg1">
                    <a:lumMod val="60000"/>
                    <a:lumOff val="40000"/>
                  </a:schemeClr>
                </a:solidFill>
                <a:effectLst/>
                <a:latin typeface="Calibri" pitchFamily="34" charset="0"/>
                <a:ea typeface="Times New Roman" pitchFamily="18" charset="0"/>
                <a:cs typeface="Garamond" pitchFamily="18" charset="0"/>
              </a:rPr>
              <a:t> en 1972</a:t>
            </a:r>
            <a:r>
              <a:rPr kumimoji="0" lang="fr-FR" sz="1400" i="0" u="none" strike="noStrike" cap="none" normalizeH="0" baseline="0" dirty="0" smtClean="0">
                <a:ln>
                  <a:noFill/>
                </a:ln>
                <a:solidFill>
                  <a:schemeClr val="bg1">
                    <a:lumMod val="60000"/>
                    <a:lumOff val="40000"/>
                  </a:schemeClr>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bg1">
                    <a:lumMod val="60000"/>
                    <a:lumOff val="40000"/>
                  </a:schemeClr>
                </a:solidFill>
                <a:effectLst/>
                <a:latin typeface="Calibri" pitchFamily="34" charset="0"/>
                <a:ea typeface="Times New Roman" pitchFamily="18" charset="0"/>
                <a:cs typeface="Garamond" pitchFamily="18" charset="0"/>
              </a:rPr>
              <a:t>signalera que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Bold"/>
              </a:rPr>
              <a:t>« </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Bold"/>
              </a:rPr>
              <a:t>la centralité</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Bold"/>
              </a:rPr>
              <a:t>est la combinaison à un</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Bold"/>
              </a:rPr>
              <a:t>moment donné d'activités</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Bold"/>
              </a:rPr>
              <a:t>économiques, de fonctions</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Bold"/>
              </a:rPr>
              <a:t>politiques et administratives,</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Bold"/>
              </a:rPr>
              <a:t>de pratiques</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Bold"/>
              </a:rPr>
              <a:t>sociales, de représentations</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Bold"/>
              </a:rPr>
              <a:t>collectives</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 pitchFamily="18" charset="0"/>
              </a:rPr>
              <a:t>, </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Italic"/>
              </a:rPr>
              <a:t>qui concourent au contrôle et à la régulation de l'ensemble de la structure de la ville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Il part de</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l'idée que le centre doit</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rassembler les fonctions</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centrales économiques, politiques</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et idéologiques. Satisfaire</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ces besoins suppose</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l'interconnexion de lieux</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géographiques par les</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réseaux de transport et de</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télécommunication. L'évolution</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de l'urbanisme part de la</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centralité unique d'une ville</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 </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Italic"/>
              </a:rPr>
              <a:t>pour aboutir aux noyaux urbains de l'agglomération</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 (</a:t>
            </a:r>
            <a:r>
              <a:rPr kumimoji="0" lang="fr-FR" sz="1400" i="0" u="none" strike="noStrike" cap="none" normalizeH="0" baseline="0" dirty="0" smtClean="0">
                <a:ln>
                  <a:noFill/>
                </a:ln>
                <a:solidFill>
                  <a:schemeClr val="bg1">
                    <a:lumMod val="60000"/>
                    <a:lumOff val="40000"/>
                  </a:schemeClr>
                </a:solidFill>
                <a:effectLst/>
                <a:latin typeface="Calibri" pitchFamily="34" charset="0"/>
                <a:ea typeface="Times New Roman" pitchFamily="18" charset="0"/>
                <a:cs typeface="Garamond" pitchFamily="18" charset="0"/>
              </a:rPr>
              <a:t>R. </a:t>
            </a:r>
            <a:r>
              <a:rPr kumimoji="0" lang="fr-FR" sz="1400" i="0" u="none" strike="noStrike" cap="none" normalizeH="0" baseline="0" dirty="0" err="1" smtClean="0">
                <a:ln>
                  <a:noFill/>
                </a:ln>
                <a:solidFill>
                  <a:schemeClr val="bg1">
                    <a:lumMod val="60000"/>
                    <a:lumOff val="40000"/>
                  </a:schemeClr>
                </a:solidFill>
                <a:effectLst/>
                <a:latin typeface="Calibri" pitchFamily="34" charset="0"/>
                <a:ea typeface="Times New Roman" pitchFamily="18" charset="0"/>
                <a:cs typeface="Garamond" pitchFamily="18" charset="0"/>
              </a:rPr>
              <a:t>Auzelle</a:t>
            </a:r>
            <a:r>
              <a:rPr kumimoji="0" lang="fr-FR" sz="1400" i="0" u="none" strike="noStrike" cap="none" normalizeH="0" baseline="0" dirty="0" smtClean="0">
                <a:ln>
                  <a:noFill/>
                </a:ln>
                <a:solidFill>
                  <a:schemeClr val="bg1">
                    <a:lumMod val="60000"/>
                    <a:lumOff val="40000"/>
                  </a:schemeClr>
                </a:solidFill>
                <a:effectLst/>
                <a:latin typeface="Calibri" pitchFamily="34" charset="0"/>
                <a:ea typeface="Times New Roman" pitchFamily="18" charset="0"/>
                <a:cs typeface="Garamond" pitchFamily="18" charset="0"/>
              </a:rPr>
              <a:t>)</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Italic"/>
              </a:rPr>
              <a:t>« </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Italic"/>
              </a:rPr>
              <a:t>Elle dépend du pouvoir d'attraction ou de diffusion de cet élément qui repose à la fois sur l'efficacité du pôle central et sur son accessibilité. </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Bold"/>
              </a:rPr>
              <a:t>L'élément peut être un centre urbain, un équipement polarisant plus spécialisé (centre</a:t>
            </a:r>
            <a:r>
              <a:rPr lang="en-US" sz="1400" dirty="0" smtClean="0">
                <a:solidFill>
                  <a:srgbClr val="FF0000"/>
                </a:solidFill>
                <a:latin typeface="Arial" pitchFamily="34" charset="0"/>
                <a:ea typeface="Times New Roman" pitchFamily="18" charset="0"/>
                <a:cs typeface="Arial" pitchFamily="34" charset="0"/>
              </a:rPr>
              <a:t> </a:t>
            </a:r>
            <a:r>
              <a:rPr kumimoji="0" lang="fr-FR" sz="1400" i="0" u="none" strike="noStrike" cap="none" normalizeH="0" baseline="0" dirty="0" smtClean="0">
                <a:ln>
                  <a:noFill/>
                </a:ln>
                <a:solidFill>
                  <a:srgbClr val="FF0000"/>
                </a:solidFill>
                <a:effectLst/>
                <a:latin typeface="Calibri" pitchFamily="34" charset="0"/>
                <a:ea typeface="Times New Roman" pitchFamily="18" charset="0"/>
                <a:cs typeface="Garamond-Bold"/>
              </a:rPr>
              <a:t>commercial, culturel, financier, administratif, etc.). L'accessibilité est une condition majeure. »</a:t>
            </a:r>
            <a:r>
              <a:rPr kumimoji="0" lang="fr-FR" sz="1400" i="0" u="none" strike="noStrike" cap="none" normalizeH="0" baseline="0" dirty="0" smtClean="0">
                <a:ln>
                  <a:noFill/>
                </a:ln>
                <a:solidFill>
                  <a:schemeClr val="tx1"/>
                </a:solidFill>
                <a:effectLst/>
                <a:latin typeface="Calibri" pitchFamily="34" charset="0"/>
                <a:ea typeface="Times New Roman" pitchFamily="18" charset="0"/>
                <a:cs typeface="Garamond" pitchFamily="18" charset="0"/>
              </a:rPr>
              <a:t> </a:t>
            </a:r>
            <a:r>
              <a:rPr kumimoji="0" lang="fr-FR" sz="1400" i="0" u="none" strike="noStrike" cap="none" normalizeH="0" baseline="0" dirty="0" smtClean="0">
                <a:ln>
                  <a:noFill/>
                </a:ln>
                <a:solidFill>
                  <a:schemeClr val="bg1">
                    <a:lumMod val="60000"/>
                    <a:lumOff val="40000"/>
                  </a:schemeClr>
                </a:solidFill>
                <a:effectLst/>
                <a:latin typeface="Calibri" pitchFamily="34" charset="0"/>
                <a:ea typeface="Times New Roman" pitchFamily="18" charset="0"/>
                <a:cs typeface="Garamond" pitchFamily="18" charset="0"/>
              </a:rPr>
              <a:t>(F. </a:t>
            </a:r>
            <a:r>
              <a:rPr kumimoji="0" lang="fr-FR" sz="1400" i="0" u="none" strike="noStrike" cap="none" normalizeH="0" baseline="0" dirty="0" err="1" smtClean="0">
                <a:ln>
                  <a:noFill/>
                </a:ln>
                <a:solidFill>
                  <a:schemeClr val="bg1">
                    <a:lumMod val="60000"/>
                    <a:lumOff val="40000"/>
                  </a:schemeClr>
                </a:solidFill>
                <a:effectLst/>
                <a:latin typeface="Calibri" pitchFamily="34" charset="0"/>
                <a:ea typeface="Times New Roman" pitchFamily="18" charset="0"/>
                <a:cs typeface="Garamond" pitchFamily="18" charset="0"/>
              </a:rPr>
              <a:t>Choay</a:t>
            </a:r>
            <a:r>
              <a:rPr kumimoji="0" lang="fr-FR" sz="1400" i="0" u="none" strike="noStrike" cap="none" normalizeH="0" baseline="0" dirty="0" smtClean="0">
                <a:ln>
                  <a:noFill/>
                </a:ln>
                <a:solidFill>
                  <a:schemeClr val="bg1">
                    <a:lumMod val="60000"/>
                    <a:lumOff val="40000"/>
                  </a:schemeClr>
                </a:solidFill>
                <a:effectLst/>
                <a:latin typeface="Calibri" pitchFamily="34" charset="0"/>
                <a:ea typeface="Times New Roman" pitchFamily="18" charset="0"/>
                <a:cs typeface="Garamond" pitchFamily="18" charset="0"/>
              </a:rPr>
              <a:t>)</a:t>
            </a:r>
            <a:endParaRPr kumimoji="0" lang="fr-FR" sz="1400" i="0" u="none" strike="noStrike" cap="none" normalizeH="0" baseline="0" dirty="0" smtClean="0">
              <a:ln>
                <a:noFill/>
              </a:ln>
              <a:solidFill>
                <a:schemeClr val="bg1">
                  <a:lumMod val="60000"/>
                  <a:lumOff val="40000"/>
                </a:schemeClr>
              </a:solidFill>
              <a:effectLst/>
              <a:latin typeface="Arial" pitchFamily="34" charset="0"/>
              <a:cs typeface="Arial" pitchFamily="34" charset="0"/>
            </a:endParaRPr>
          </a:p>
        </p:txBody>
      </p:sp>
      <p:sp>
        <p:nvSpPr>
          <p:cNvPr id="10" name="Ellipse 9"/>
          <p:cNvSpPr/>
          <p:nvPr/>
        </p:nvSpPr>
        <p:spPr>
          <a:xfrm>
            <a:off x="8072462" y="214290"/>
            <a:ext cx="785818" cy="714380"/>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fr-FR" sz="4000" dirty="0" smtClean="0"/>
              <a:t>2</a:t>
            </a:r>
            <a:endParaRPr lang="ar-DZ" sz="4000" dirty="0"/>
          </a:p>
        </p:txBody>
      </p:sp>
      <p:sp>
        <p:nvSpPr>
          <p:cNvPr id="8" name="Oval 66"/>
          <p:cNvSpPr>
            <a:spLocks noChangeArrowheads="1"/>
          </p:cNvSpPr>
          <p:nvPr/>
        </p:nvSpPr>
        <p:spPr bwMode="auto">
          <a:xfrm>
            <a:off x="9445957" y="1801504"/>
            <a:ext cx="189362" cy="192396"/>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11" name="Oval 67"/>
          <p:cNvSpPr>
            <a:spLocks noChangeArrowheads="1"/>
          </p:cNvSpPr>
          <p:nvPr/>
        </p:nvSpPr>
        <p:spPr bwMode="auto">
          <a:xfrm>
            <a:off x="9847263" y="1489075"/>
            <a:ext cx="215900" cy="215900"/>
          </a:xfrm>
          <a:prstGeom prst="ellipse">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12" name="Oval 68"/>
          <p:cNvSpPr>
            <a:spLocks noChangeArrowheads="1"/>
          </p:cNvSpPr>
          <p:nvPr/>
        </p:nvSpPr>
        <p:spPr bwMode="auto">
          <a:xfrm>
            <a:off x="9828213" y="1916113"/>
            <a:ext cx="144462" cy="144462"/>
          </a:xfrm>
          <a:prstGeom prst="ellipse">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50000" t="50000" r="50000" b="50000"/>
            </a:path>
            <a:tileRect/>
          </a:gradFill>
          <a:ln w="9525">
            <a:noFill/>
            <a:round/>
            <a:headEnd/>
            <a:tailEnd/>
          </a:ln>
          <a:effectLst/>
        </p:spPr>
        <p:txBody>
          <a:bodyPr wrap="none" anchor="ctr"/>
          <a:lstStyle/>
          <a:p>
            <a:endParaRPr lang="ar-DZ"/>
          </a:p>
        </p:txBody>
      </p:sp>
      <p:pic>
        <p:nvPicPr>
          <p:cNvPr id="14" name="Image 13"/>
          <p:cNvPicPr/>
          <p:nvPr/>
        </p:nvPicPr>
        <p:blipFill>
          <a:blip r:embed="rId3">
            <a:lum contrast="30000"/>
          </a:blip>
          <a:srcRect l="3704" t="7692" r="11541"/>
          <a:stretch>
            <a:fillRect/>
          </a:stretch>
        </p:blipFill>
        <p:spPr bwMode="auto">
          <a:xfrm>
            <a:off x="6357918" y="2857496"/>
            <a:ext cx="2786082" cy="2643206"/>
          </a:xfrm>
          <a:prstGeom prst="rect">
            <a:avLst/>
          </a:prstGeom>
          <a:noFill/>
          <a:ln w="9525">
            <a:noFill/>
            <a:miter lim="800000"/>
            <a:headEnd/>
            <a:tailEnd/>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accel="50000" decel="50000" fill="hold" grpId="0" nodeType="withEffect">
                                  <p:stCondLst>
                                    <p:cond delay="0"/>
                                  </p:stCondLst>
                                  <p:childTnLst>
                                    <p:animMotion origin="layout" path="M -0.13576 -0.19542 C -0.11857 -0.18039 -0.11198 -0.1524 -0.12153 -0.1309 C -0.13073 -0.11078 -0.15295 -0.10453 -0.17083 -0.11933 C -0.18784 -0.13344 -0.19392 -0.16142 -0.1842 -0.18224 C -0.17465 -0.20351 -0.15312 -0.20953 -0.13576 -0.19542 Z " pathEditMode="fixed" rAng="1878603" ptsTypes="fffff">
                                      <p:cBhvr>
                                        <p:cTn id="6" dur="1000" fill="hold"/>
                                        <p:tgtEl>
                                          <p:spTgt spid="11"/>
                                        </p:tgtEl>
                                        <p:attrNameLst>
                                          <p:attrName>ppt_x</p:attrName>
                                          <p:attrName>ppt_y</p:attrName>
                                        </p:attrNameLst>
                                      </p:cBhvr>
                                      <p:rCtr x="-1700" y="3800"/>
                                    </p:animMotion>
                                  </p:childTnLst>
                                </p:cTn>
                              </p:par>
                              <p:par>
                                <p:cTn id="7" presetID="1" presetClass="path" presetSubtype="0" repeatCount="indefinite" accel="50000" decel="50000" fill="hold" grpId="0" nodeType="withEffect">
                                  <p:stCondLst>
                                    <p:cond delay="0"/>
                                  </p:stCondLst>
                                  <p:childTnLst>
                                    <p:animMotion origin="layout" path="M -0.11424 -0.15148 C -0.13802 -0.1383 -0.16424 -0.14894 -0.17257 -0.176 C -0.1809 -0.20236 -0.16823 -0.23543 -0.14462 -0.24862 C -0.12083 -0.2618 -0.09462 -0.25023 -0.08646 -0.22364 C -0.07795 -0.19681 -0.09045 -0.16467 -0.11424 -0.15148 Z " pathEditMode="fixed" rAng="9449789" ptsTypes="fffff">
                                      <p:cBhvr>
                                        <p:cTn id="8" dur="1000" fill="hold"/>
                                        <p:tgtEl>
                                          <p:spTgt spid="12"/>
                                        </p:tgtEl>
                                        <p:attrNameLst>
                                          <p:attrName>ppt_x</p:attrName>
                                          <p:attrName>ppt_y</p:attrName>
                                        </p:attrNameLst>
                                      </p:cBhvr>
                                      <p:rCtr x="-1500" y="-4800"/>
                                    </p:animMotion>
                                  </p:childTnLst>
                                </p:cTn>
                              </p:par>
                              <p:par>
                                <p:cTn id="9" presetID="1" presetClass="path" presetSubtype="0" repeatCount="indefinite" accel="50000" decel="50000" fill="hold" grpId="0" nodeType="withEffect">
                                  <p:stCondLst>
                                    <p:cond delay="0"/>
                                  </p:stCondLst>
                                  <p:childTnLst>
                                    <p:animMotion origin="layout" path="M -0.14931 -0.16051 C -0.16268 -0.18109 -0.16077 -0.21023 -0.14671 -0.22595 C -0.13386 -0.2433 -0.11181 -0.23937 -0.09758 -0.21717 C -0.0849 -0.19751 -0.08594 -0.16906 -0.10018 -0.15264 C -0.11407 -0.13668 -0.1356 -0.13992 -0.14931 -0.16051 Z " pathEditMode="fixed" rAng="13759318" ptsTypes="fffff">
                                      <p:cBhvr>
                                        <p:cTn id="10" dur="1000" fill="hold"/>
                                        <p:tgtEl>
                                          <p:spTgt spid="8"/>
                                        </p:tgtEl>
                                        <p:attrNameLst>
                                          <p:attrName>ppt_x</p:attrName>
                                          <p:attrName>ppt_y</p:attrName>
                                        </p:attrNameLst>
                                      </p:cBhvr>
                                      <p:rCtr x="2500" y="-2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à coins arrondis 2"/>
          <p:cNvSpPr/>
          <p:nvPr/>
        </p:nvSpPr>
        <p:spPr>
          <a:xfrm>
            <a:off x="142844" y="214290"/>
            <a:ext cx="8858312" cy="6500858"/>
          </a:xfrm>
          <a:prstGeom prst="roundRect">
            <a:avLst/>
          </a:prstGeom>
          <a:ln/>
        </p:spPr>
        <p:style>
          <a:lnRef idx="3">
            <a:schemeClr val="lt1"/>
          </a:lnRef>
          <a:fillRef idx="1003">
            <a:schemeClr val="dk1"/>
          </a:fillRef>
          <a:effectRef idx="1">
            <a:schemeClr val="dk1"/>
          </a:effectRef>
          <a:fontRef idx="minor">
            <a:schemeClr val="lt1"/>
          </a:fontRef>
        </p:style>
        <p:txBody>
          <a:bodyPr rtlCol="0" anchor="ctr"/>
          <a:lstStyle/>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000" b="1" u="sng" dirty="0" smtClean="0">
              <a:solidFill>
                <a:schemeClr val="accent4">
                  <a:lumMod val="10000"/>
                </a:schemeClr>
              </a:solidFill>
            </a:endParaRPr>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r>
              <a:rPr lang="fr-FR" sz="2400" b="1" dirty="0" smtClean="0"/>
              <a:t> </a:t>
            </a:r>
            <a:endParaRPr lang="fr-FR" sz="2400" dirty="0" smtClean="0"/>
          </a:p>
          <a:p>
            <a:pPr algn="ctr"/>
            <a:endParaRPr lang="fr-FR" sz="2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Times New Roman" pitchFamily="18" charset="0"/>
              <a:cs typeface="Times New Roman" pitchFamily="18" charset="0"/>
            </a:endParaRPr>
          </a:p>
          <a:p>
            <a:pPr algn="ctr"/>
            <a:endParaRPr lang="fr-FR" sz="2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Times New Roman" pitchFamily="18" charset="0"/>
              <a:cs typeface="Times New Roman" pitchFamily="18" charset="0"/>
            </a:endParaRPr>
          </a:p>
          <a:p>
            <a:pPr algn="ctr"/>
            <a:endParaRPr lang="fr-FR" sz="2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Times New Roman" pitchFamily="18" charset="0"/>
              <a:cs typeface="Times New Roman" pitchFamily="18" charset="0"/>
            </a:endParaRPr>
          </a:p>
          <a:p>
            <a:r>
              <a:rPr lang="fr-FR" sz="1600" b="1" dirty="0" smtClean="0"/>
              <a:t> </a:t>
            </a:r>
            <a:endParaRPr lang="fr-FR" sz="1600" dirty="0">
              <a:solidFill>
                <a:schemeClr val="accent4">
                  <a:lumMod val="10000"/>
                </a:schemeClr>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srcRect/>
          <a:stretch>
            <a:fillRect/>
          </a:stretch>
        </p:blipFill>
        <p:spPr bwMode="auto">
          <a:xfrm>
            <a:off x="642910" y="857232"/>
            <a:ext cx="7953399" cy="5350236"/>
          </a:xfrm>
          <a:prstGeom prst="rect">
            <a:avLst/>
          </a:prstGeom>
          <a:noFill/>
          <a:ln w="9525">
            <a:noFill/>
            <a:miter lim="800000"/>
            <a:headEnd/>
            <a:tailEnd/>
          </a:ln>
          <a:effectLst/>
        </p:spPr>
      </p:pic>
    </p:spTree>
  </p:cSld>
  <p:clrMapOvr>
    <a:masterClrMapping/>
  </p:clrMapOvr>
  <p:transition>
    <p:comb/>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rganigramme : Données stockées 4"/>
          <p:cNvSpPr/>
          <p:nvPr/>
        </p:nvSpPr>
        <p:spPr>
          <a:xfrm flipH="1">
            <a:off x="2143108" y="285728"/>
            <a:ext cx="5786478" cy="1714512"/>
          </a:xfrm>
          <a:prstGeom prst="flowChartOnlineStorage">
            <a:avLst/>
          </a:prstGeom>
          <a:solidFill>
            <a:schemeClr val="bg2">
              <a:lumMod val="40000"/>
              <a:lumOff val="60000"/>
            </a:schemeClr>
          </a:solidFill>
          <a:ln>
            <a:solidFill>
              <a:schemeClr val="accent1">
                <a:lumMod val="60000"/>
                <a:lumOff val="40000"/>
              </a:schemeClr>
            </a:solidFill>
          </a:ln>
          <a:effectLst>
            <a:glow rad="63500">
              <a:schemeClr val="accent5">
                <a:satMod val="175000"/>
                <a:alpha val="40000"/>
              </a:schemeClr>
            </a:glow>
            <a:outerShdw blurRad="50800" dist="38100" algn="l" rotWithShape="0">
              <a:prstClr val="black">
                <a:alpha val="40000"/>
              </a:prstClr>
            </a:outerShdw>
            <a:reflection blurRad="6350" stA="52000" endA="300" endPos="35000" dir="5400000" sy="-100000" algn="bl" rotWithShape="0"/>
            <a:softEdge rad="63500"/>
          </a:effectLst>
          <a:scene3d>
            <a:camera prst="orthographicFront"/>
            <a:lightRig rig="threePt" dir="t"/>
          </a:scene3d>
          <a:sp3d>
            <a:bevelT w="374650" h="5207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 </a:t>
            </a:r>
            <a:endParaRPr lang="fr-FR" dirty="0"/>
          </a:p>
        </p:txBody>
      </p:sp>
      <p:sp>
        <p:nvSpPr>
          <p:cNvPr id="6" name="Rectangle 5"/>
          <p:cNvSpPr/>
          <p:nvPr/>
        </p:nvSpPr>
        <p:spPr>
          <a:xfrm>
            <a:off x="3286116" y="642918"/>
            <a:ext cx="4071966" cy="830997"/>
          </a:xfrm>
          <a:prstGeom prst="rect">
            <a:avLst/>
          </a:prstGeom>
          <a:noFill/>
        </p:spPr>
        <p:txBody>
          <a:bodyPr wrap="square" lIns="91440" tIns="45720" rIns="91440" bIns="45720">
            <a:spAutoFit/>
          </a:bodyPr>
          <a:lstStyle/>
          <a:p>
            <a:pPr marL="342900" indent="-342900"/>
            <a:r>
              <a:rPr lang="fr-FR" sz="2400" dirty="0" smtClean="0">
                <a:solidFill>
                  <a:schemeClr val="bg1">
                    <a:lumMod val="60000"/>
                    <a:lumOff val="40000"/>
                  </a:schemeClr>
                </a:solidFill>
                <a:latin typeface="Algerian" pitchFamily="82" charset="0"/>
              </a:rPr>
              <a:t>Définition du la centralité</a:t>
            </a:r>
            <a:r>
              <a:rPr lang="ar-DZ" sz="2400" dirty="0" smtClean="0">
                <a:solidFill>
                  <a:schemeClr val="bg1">
                    <a:lumMod val="60000"/>
                    <a:lumOff val="40000"/>
                  </a:schemeClr>
                </a:solidFill>
                <a:latin typeface="Algerian" pitchFamily="82" charset="0"/>
              </a:rPr>
              <a:t> </a:t>
            </a:r>
            <a:r>
              <a:rPr lang="fr-FR" sz="2400" dirty="0" smtClean="0">
                <a:solidFill>
                  <a:schemeClr val="bg1">
                    <a:lumMod val="60000"/>
                    <a:lumOff val="40000"/>
                  </a:schemeClr>
                </a:solidFill>
                <a:latin typeface="Algerian" pitchFamily="82" charset="0"/>
              </a:rPr>
              <a:t>urbaine</a:t>
            </a:r>
          </a:p>
        </p:txBody>
      </p:sp>
      <p:pic>
        <p:nvPicPr>
          <p:cNvPr id="3074" name="Picture 2" descr="C:\Documents and Settings\coca\Bureau\anearth.gif"/>
          <p:cNvPicPr>
            <a:picLocks noChangeAspect="1" noChangeArrowheads="1" noCrop="1"/>
          </p:cNvPicPr>
          <p:nvPr/>
        </p:nvPicPr>
        <p:blipFill>
          <a:blip r:embed="rId2" cstate="print"/>
          <a:srcRect/>
          <a:stretch>
            <a:fillRect/>
          </a:stretch>
        </p:blipFill>
        <p:spPr bwMode="auto">
          <a:xfrm>
            <a:off x="1071538" y="214290"/>
            <a:ext cx="2160243" cy="1857388"/>
          </a:xfrm>
          <a:prstGeom prst="rect">
            <a:avLst/>
          </a:prstGeom>
          <a:noFill/>
          <a:effectLst>
            <a:glow rad="228600">
              <a:schemeClr val="bg2">
                <a:lumMod val="40000"/>
                <a:lumOff val="60000"/>
                <a:alpha val="40000"/>
              </a:schemeClr>
            </a:glow>
            <a:outerShdw blurRad="190500" dist="330200" dir="11640000" sx="114000" sy="114000" algn="tl" rotWithShape="0">
              <a:prstClr val="black">
                <a:alpha val="44000"/>
              </a:prstClr>
            </a:outerShdw>
          </a:effectLst>
        </p:spPr>
      </p:pic>
      <p:sp>
        <p:nvSpPr>
          <p:cNvPr id="9" name="Flèche à trois pointes 8"/>
          <p:cNvSpPr/>
          <p:nvPr/>
        </p:nvSpPr>
        <p:spPr>
          <a:xfrm>
            <a:off x="1571604" y="2000240"/>
            <a:ext cx="5929354" cy="357190"/>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Arrondir un rectangle avec un coin diagonal 12"/>
          <p:cNvSpPr/>
          <p:nvPr/>
        </p:nvSpPr>
        <p:spPr>
          <a:xfrm>
            <a:off x="0" y="2500282"/>
            <a:ext cx="5857884" cy="4357718"/>
          </a:xfrm>
          <a:prstGeom prst="round2DiagRect">
            <a:avLst/>
          </a:prstGeom>
          <a:gradFill flip="none"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0800000" scaled="1"/>
            <a:tileRect/>
          </a:gradFill>
          <a:ln/>
          <a:effectLst>
            <a:outerShdw blurRad="50800" dist="38100" dir="2700000" algn="tl"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rtlCol="0" anchor="ctr"/>
          <a:lstStyle/>
          <a:p>
            <a:r>
              <a:rPr lang="fr-FR" dirty="0" smtClean="0"/>
              <a:t>la centralité est la capacité d’un lieu à polariser l’espace situé dans sa zone d’influence, c’est-à-dire à exercer un pouvoir attracteur sur les populations et les activités. Centralité et polarité sont donc indissociables. </a:t>
            </a:r>
          </a:p>
          <a:p>
            <a:r>
              <a:rPr lang="fr-FR" dirty="0" smtClean="0"/>
              <a:t>Toutefois, un centre urbain se distingue d’un pôle en cela qu’il dispose d’une plurifonctionnalité, et que son pouvoir attracteur ne se limite pas à une seule dimension. Alors que les usines et les complexes commerciaux exercent des pouvoirs d’attraction bien spécifiques et sectoriels, un centre urbain offre une palette plus large de possibilités, faite de complémentarité et de diversité. En conséquence son attractivité est plus universelle. </a:t>
            </a:r>
            <a:endParaRPr lang="ar-DZ" dirty="0">
              <a:solidFill>
                <a:schemeClr val="bg1">
                  <a:lumMod val="60000"/>
                  <a:lumOff val="40000"/>
                </a:schemeClr>
              </a:solidFill>
            </a:endParaRPr>
          </a:p>
        </p:txBody>
      </p:sp>
      <p:sp>
        <p:nvSpPr>
          <p:cNvPr id="8" name="Ellipse 7"/>
          <p:cNvSpPr/>
          <p:nvPr/>
        </p:nvSpPr>
        <p:spPr>
          <a:xfrm>
            <a:off x="8072462" y="285728"/>
            <a:ext cx="785818" cy="714380"/>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fr-FR" sz="4000" dirty="0" smtClean="0"/>
              <a:t>3</a:t>
            </a:r>
            <a:endParaRPr lang="ar-DZ" sz="4000" dirty="0"/>
          </a:p>
        </p:txBody>
      </p:sp>
      <p:sp>
        <p:nvSpPr>
          <p:cNvPr id="10" name="Oval 66"/>
          <p:cNvSpPr>
            <a:spLocks noChangeArrowheads="1"/>
          </p:cNvSpPr>
          <p:nvPr/>
        </p:nvSpPr>
        <p:spPr bwMode="auto">
          <a:xfrm>
            <a:off x="9445957" y="1801504"/>
            <a:ext cx="189362" cy="192396"/>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11" name="Oval 67"/>
          <p:cNvSpPr>
            <a:spLocks noChangeArrowheads="1"/>
          </p:cNvSpPr>
          <p:nvPr/>
        </p:nvSpPr>
        <p:spPr bwMode="auto">
          <a:xfrm>
            <a:off x="9847263" y="1489075"/>
            <a:ext cx="215900" cy="215900"/>
          </a:xfrm>
          <a:prstGeom prst="ellipse">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12" name="Oval 68"/>
          <p:cNvSpPr>
            <a:spLocks noChangeArrowheads="1"/>
          </p:cNvSpPr>
          <p:nvPr/>
        </p:nvSpPr>
        <p:spPr bwMode="auto">
          <a:xfrm>
            <a:off x="9828213" y="1916113"/>
            <a:ext cx="144462" cy="144462"/>
          </a:xfrm>
          <a:prstGeom prst="ellipse">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50000" t="50000" r="50000" b="50000"/>
            </a:path>
            <a:tileRect/>
          </a:gradFill>
          <a:ln w="9525">
            <a:noFill/>
            <a:round/>
            <a:headEnd/>
            <a:tailEnd/>
          </a:ln>
          <a:effectLst/>
        </p:spPr>
        <p:txBody>
          <a:bodyPr wrap="none" anchor="ctr"/>
          <a:lstStyle/>
          <a:p>
            <a:endParaRPr lang="ar-DZ"/>
          </a:p>
        </p:txBody>
      </p:sp>
      <p:pic>
        <p:nvPicPr>
          <p:cNvPr id="15" name="Image 14"/>
          <p:cNvPicPr/>
          <p:nvPr/>
        </p:nvPicPr>
        <p:blipFill>
          <a:blip r:embed="rId3">
            <a:lum contrast="30000"/>
          </a:blip>
          <a:srcRect t="9242" r="8714"/>
          <a:stretch>
            <a:fillRect/>
          </a:stretch>
        </p:blipFill>
        <p:spPr bwMode="auto">
          <a:xfrm>
            <a:off x="6072198" y="3071810"/>
            <a:ext cx="2786082" cy="2786082"/>
          </a:xfrm>
          <a:prstGeom prst="rect">
            <a:avLst/>
          </a:prstGeom>
          <a:noFill/>
          <a:ln w="9525">
            <a:noFill/>
            <a:miter lim="800000"/>
            <a:headEnd/>
            <a:tailEnd/>
          </a:ln>
        </p:spPr>
      </p:pic>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accel="50000" decel="50000" fill="hold" grpId="0" nodeType="withEffect">
                                  <p:stCondLst>
                                    <p:cond delay="0"/>
                                  </p:stCondLst>
                                  <p:childTnLst>
                                    <p:animMotion origin="layout" path="M -0.13576 -0.19542 C -0.11857 -0.18039 -0.11198 -0.1524 -0.12153 -0.1309 C -0.13073 -0.11078 -0.15295 -0.10453 -0.17083 -0.11933 C -0.18784 -0.13344 -0.19392 -0.16142 -0.1842 -0.18224 C -0.17465 -0.20351 -0.15312 -0.20953 -0.13576 -0.19542 Z " pathEditMode="fixed" rAng="1878603" ptsTypes="fffff">
                                      <p:cBhvr>
                                        <p:cTn id="6" dur="1000" fill="hold"/>
                                        <p:tgtEl>
                                          <p:spTgt spid="11"/>
                                        </p:tgtEl>
                                        <p:attrNameLst>
                                          <p:attrName>ppt_x</p:attrName>
                                          <p:attrName>ppt_y</p:attrName>
                                        </p:attrNameLst>
                                      </p:cBhvr>
                                      <p:rCtr x="-1700" y="3800"/>
                                    </p:animMotion>
                                  </p:childTnLst>
                                </p:cTn>
                              </p:par>
                              <p:par>
                                <p:cTn id="7" presetID="1" presetClass="path" presetSubtype="0" repeatCount="indefinite" accel="50000" decel="50000" fill="hold" grpId="0" nodeType="withEffect">
                                  <p:stCondLst>
                                    <p:cond delay="0"/>
                                  </p:stCondLst>
                                  <p:childTnLst>
                                    <p:animMotion origin="layout" path="M -0.11424 -0.15148 C -0.13802 -0.1383 -0.16424 -0.14894 -0.17257 -0.176 C -0.1809 -0.20236 -0.16823 -0.23543 -0.14462 -0.24862 C -0.12083 -0.2618 -0.09462 -0.25023 -0.08646 -0.22364 C -0.07795 -0.19681 -0.09045 -0.16467 -0.11424 -0.15148 Z " pathEditMode="fixed" rAng="9449789" ptsTypes="fffff">
                                      <p:cBhvr>
                                        <p:cTn id="8" dur="1000" fill="hold"/>
                                        <p:tgtEl>
                                          <p:spTgt spid="12"/>
                                        </p:tgtEl>
                                        <p:attrNameLst>
                                          <p:attrName>ppt_x</p:attrName>
                                          <p:attrName>ppt_y</p:attrName>
                                        </p:attrNameLst>
                                      </p:cBhvr>
                                      <p:rCtr x="-1500" y="-4800"/>
                                    </p:animMotion>
                                  </p:childTnLst>
                                </p:cTn>
                              </p:par>
                              <p:par>
                                <p:cTn id="9" presetID="1" presetClass="path" presetSubtype="0" repeatCount="indefinite" accel="50000" decel="50000" fill="hold" grpId="0" nodeType="withEffect">
                                  <p:stCondLst>
                                    <p:cond delay="0"/>
                                  </p:stCondLst>
                                  <p:childTnLst>
                                    <p:animMotion origin="layout" path="M -0.14931 -0.16051 C -0.16268 -0.18109 -0.16077 -0.21023 -0.14671 -0.22595 C -0.13386 -0.2433 -0.11181 -0.23937 -0.09758 -0.21717 C -0.0849 -0.19751 -0.08594 -0.16906 -0.10018 -0.15264 C -0.11407 -0.13668 -0.1356 -0.13992 -0.14931 -0.16051 Z " pathEditMode="fixed" rAng="13759318" ptsTypes="fffff">
                                      <p:cBhvr>
                                        <p:cTn id="10" dur="1000" fill="hold"/>
                                        <p:tgtEl>
                                          <p:spTgt spid="10"/>
                                        </p:tgtEl>
                                        <p:attrNameLst>
                                          <p:attrName>ppt_x</p:attrName>
                                          <p:attrName>ppt_y</p:attrName>
                                        </p:attrNameLst>
                                      </p:cBhvr>
                                      <p:rCtr x="2500" y="-2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rganigramme : Processus 2"/>
          <p:cNvSpPr/>
          <p:nvPr/>
        </p:nvSpPr>
        <p:spPr>
          <a:xfrm>
            <a:off x="142844" y="214290"/>
            <a:ext cx="8858312" cy="6500858"/>
          </a:xfrm>
          <a:prstGeom prst="flowChartProcess">
            <a:avLst/>
          </a:prstGeom>
          <a:solidFill>
            <a:schemeClr val="tx1">
              <a:lumMod val="65000"/>
            </a:schemeClr>
          </a:solidFill>
          <a:ln>
            <a:noFill/>
          </a:ln>
          <a:effectLst>
            <a:glow rad="63500">
              <a:schemeClr val="accent1">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000" b="1" u="sng" dirty="0" smtClean="0">
              <a:solidFill>
                <a:schemeClr val="accent4">
                  <a:lumMod val="10000"/>
                </a:schemeClr>
              </a:solidFill>
            </a:endParaRPr>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endParaRPr lang="fr-FR" sz="2400" b="1" dirty="0" smtClean="0"/>
          </a:p>
          <a:p>
            <a:r>
              <a:rPr lang="fr-FR" sz="2400" b="1" dirty="0" smtClean="0"/>
              <a:t> </a:t>
            </a:r>
            <a:endParaRPr lang="fr-FR" sz="2400" dirty="0" smtClean="0"/>
          </a:p>
          <a:p>
            <a:pPr algn="ctr"/>
            <a:endParaRPr lang="fr-FR" sz="2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Times New Roman" pitchFamily="18" charset="0"/>
              <a:cs typeface="Times New Roman" pitchFamily="18" charset="0"/>
            </a:endParaRPr>
          </a:p>
          <a:p>
            <a:pPr algn="ctr"/>
            <a:endParaRPr lang="fr-FR" sz="2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Times New Roman" pitchFamily="18" charset="0"/>
              <a:cs typeface="Times New Roman" pitchFamily="18" charset="0"/>
            </a:endParaRPr>
          </a:p>
          <a:p>
            <a:pPr algn="ctr"/>
            <a:endParaRPr lang="fr-FR" sz="2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Times New Roman" pitchFamily="18" charset="0"/>
              <a:cs typeface="Times New Roman" pitchFamily="18" charset="0"/>
            </a:endParaRPr>
          </a:p>
          <a:p>
            <a:r>
              <a:rPr lang="fr-FR" sz="1600" b="1" dirty="0" smtClean="0"/>
              <a:t> </a:t>
            </a:r>
            <a:endParaRPr lang="fr-FR" sz="1600" dirty="0">
              <a:solidFill>
                <a:schemeClr val="accent4">
                  <a:lumMod val="10000"/>
                </a:schemeClr>
              </a:solidFill>
              <a:latin typeface="Times New Roman" pitchFamily="18" charset="0"/>
              <a:cs typeface="Times New Roman" pitchFamily="18" charset="0"/>
            </a:endParaRPr>
          </a:p>
        </p:txBody>
      </p:sp>
      <p:pic>
        <p:nvPicPr>
          <p:cNvPr id="1025" name="Picture 1"/>
          <p:cNvPicPr>
            <a:picLocks noChangeAspect="1" noChangeArrowheads="1"/>
          </p:cNvPicPr>
          <p:nvPr/>
        </p:nvPicPr>
        <p:blipFill>
          <a:blip r:embed="rId2">
            <a:lum contrast="30000"/>
          </a:blip>
          <a:srcRect t="5017" b="4682"/>
          <a:stretch>
            <a:fillRect/>
          </a:stretch>
        </p:blipFill>
        <p:spPr bwMode="auto">
          <a:xfrm>
            <a:off x="214282" y="285728"/>
            <a:ext cx="8678950" cy="6215106"/>
          </a:xfrm>
          <a:prstGeom prst="rect">
            <a:avLst/>
          </a:prstGeom>
          <a:noFill/>
          <a:ln w="9525">
            <a:noFill/>
            <a:miter lim="800000"/>
            <a:headEnd/>
            <a:tailEnd/>
          </a:ln>
          <a:effectLst/>
        </p:spPr>
      </p:pic>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Arc plein 1"/>
          <p:cNvSpPr/>
          <p:nvPr/>
        </p:nvSpPr>
        <p:spPr>
          <a:xfrm>
            <a:off x="357158" y="214290"/>
            <a:ext cx="8429684" cy="3500462"/>
          </a:xfrm>
          <a:prstGeom prst="blockArc">
            <a:avLst>
              <a:gd name="adj1" fmla="val 10811410"/>
              <a:gd name="adj2" fmla="val 21589143"/>
              <a:gd name="adj3" fmla="val 29497"/>
            </a:avLst>
          </a:prstGeom>
          <a:solidFill>
            <a:schemeClr val="bg2">
              <a:lumMod val="40000"/>
              <a:lumOff val="60000"/>
            </a:schemeClr>
          </a:solidFill>
          <a:ln w="15875" cmpd="thinThick">
            <a:solidFill>
              <a:srgbClr val="F6007B">
                <a:alpha val="46000"/>
              </a:srgbClr>
            </a:solidFill>
          </a:ln>
          <a:effectLst>
            <a:glow rad="228600">
              <a:schemeClr val="accent3">
                <a:satMod val="175000"/>
                <a:alpha val="40000"/>
              </a:schemeClr>
            </a:glow>
            <a:innerShdw blurRad="215900" dist="127000" dir="13500000">
              <a:schemeClr val="bg2">
                <a:lumMod val="75000"/>
                <a:alpha val="90000"/>
              </a:schemeClr>
            </a:innerShdw>
            <a:reflection blurRad="6350" stA="52000" endA="300" endPos="35000" dir="5400000" sy="-100000" algn="bl" rotWithShape="0"/>
            <a:softEdge rad="63500"/>
          </a:effectLst>
          <a:scene3d>
            <a:camera prst="obliqueTopLeft"/>
            <a:lightRig rig="threePt" dir="t"/>
          </a:scene3d>
          <a:sp3d extrusionH="114300" prstMaterial="powder">
            <a:bevelT w="196850" h="228600" prst="relaxedInset"/>
            <a:extrusionClr>
              <a:schemeClr val="accent5">
                <a:lumMod val="7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5" name="Rectangle 4"/>
          <p:cNvSpPr/>
          <p:nvPr/>
        </p:nvSpPr>
        <p:spPr>
          <a:xfrm>
            <a:off x="1500166" y="428604"/>
            <a:ext cx="6500858" cy="1071570"/>
          </a:xfrm>
          <a:prstGeom prst="rect">
            <a:avLst/>
          </a:prstGeom>
          <a:noFill/>
        </p:spPr>
        <p:txBody>
          <a:bodyPr wrap="none" lIns="91440" tIns="45720" rIns="91440" bIns="45720">
            <a:prstTxWarp prst="textChevron">
              <a:avLst>
                <a:gd name="adj" fmla="val 36448"/>
              </a:avLst>
            </a:prstTxWarp>
            <a:spAutoFit/>
            <a:scene3d>
              <a:camera prst="orthographicFront"/>
              <a:lightRig rig="threePt" dir="t"/>
            </a:scene3d>
            <a:sp3d extrusionH="57150">
              <a:bevelT w="95250" h="330200" prst="slope"/>
            </a:sp3d>
          </a:bodyPr>
          <a:lstStyle/>
          <a:p>
            <a:pPr algn="ctr"/>
            <a:r>
              <a:rPr lang="fr-FR" sz="5400" dirty="0" smtClean="0"/>
              <a:t>NAISSANCE DES CENTRES</a:t>
            </a:r>
            <a:endParaRPr lang="fr-FR" sz="5400" b="1" cap="none" spc="0" dirty="0">
              <a:ln w="17780" cmpd="sng">
                <a:solidFill>
                  <a:srgbClr val="FF0000"/>
                </a:solidFill>
                <a:prstDash val="solid"/>
                <a:miter lim="800000"/>
              </a:ln>
              <a:solidFill>
                <a:schemeClr val="accent4">
                  <a:lumMod val="10000"/>
                </a:schemeClr>
              </a:solidFill>
              <a:effectLst/>
            </a:endParaRPr>
          </a:p>
        </p:txBody>
      </p:sp>
      <p:sp>
        <p:nvSpPr>
          <p:cNvPr id="12" name="Rectangle avec flèche vers le haut 11"/>
          <p:cNvSpPr/>
          <p:nvPr/>
        </p:nvSpPr>
        <p:spPr>
          <a:xfrm>
            <a:off x="357158" y="1214422"/>
            <a:ext cx="8358246" cy="5429288"/>
          </a:xfrm>
          <a:prstGeom prst="upArrowCallout">
            <a:avLst>
              <a:gd name="adj1" fmla="val 35681"/>
              <a:gd name="adj2" fmla="val 58447"/>
              <a:gd name="adj3" fmla="val 16287"/>
              <a:gd name="adj4" fmla="val 79873"/>
            </a:avLst>
          </a:prstGeom>
          <a:solidFill>
            <a:schemeClr val="bg2">
              <a:lumMod val="40000"/>
              <a:lumOff val="60000"/>
            </a:schemeClr>
          </a:solidFill>
          <a:ln>
            <a:solidFill>
              <a:srgbClr val="F6007B"/>
            </a:solidFill>
          </a:ln>
          <a:effectLst>
            <a:glow rad="228600">
              <a:schemeClr val="accent3">
                <a:satMod val="175000"/>
                <a:alpha val="40000"/>
              </a:schemeClr>
            </a:glow>
          </a:effectLst>
          <a:scene3d>
            <a:camera prst="orthographicFront"/>
            <a:lightRig rig="threePt" dir="t"/>
          </a:scene3d>
          <a:sp3d>
            <a:bevelT w="273050" h="5715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smtClean="0"/>
              <a:t>Les centres naissent donc, prospèrent, parfois déclinent mais certains d’entre eux ont une capacité de résilience supérieure à d’autres, eu égard notamment à la nature et à la diversité de leur base fonctionnelle et économique. Un centre urbain disposant d’une économie diversifiée et d’atouts complémentaires (nombreuses aménités urbaines, patrimoine historique, vie culturelle animée), sera ainsi a priori plus à même de perdurer dans le temps qu’un centre urbain récent s’étant développé autour d’une activité industrielle unique. Lorsque l'on considère, à un moment donné, l’ensemble des centres urbains d’un pays et que l’on appréhende leur complémentarité dans une perspective à la fois fonctionnelle et spatiale, on identifie l’armature urbaine.</a:t>
            </a:r>
          </a:p>
          <a:p>
            <a:endParaRPr lang="fr-FR" sz="1400" dirty="0" smtClean="0"/>
          </a:p>
          <a:p>
            <a:endParaRPr lang="fr-FR" sz="1400" dirty="0" smtClean="0"/>
          </a:p>
          <a:p>
            <a:endParaRPr lang="fr-FR" sz="1400" dirty="0" smtClean="0"/>
          </a:p>
          <a:p>
            <a:endParaRPr lang="fr-FR" sz="1400" dirty="0" smtClean="0"/>
          </a:p>
          <a:p>
            <a:endParaRPr lang="fr-FR" sz="1400" b="1" dirty="0" smtClean="0">
              <a:solidFill>
                <a:schemeClr val="accent4">
                  <a:lumMod val="10000"/>
                </a:schemeClr>
              </a:solidFill>
              <a:latin typeface="Times New Roman" pitchFamily="18" charset="0"/>
              <a:cs typeface="Times New Roman" pitchFamily="18" charset="0"/>
            </a:endParaRPr>
          </a:p>
          <a:p>
            <a:pPr algn="ctr">
              <a:buFontTx/>
              <a:buChar char="-"/>
            </a:pPr>
            <a:endParaRPr lang="fr-FR" sz="2400" b="1" dirty="0" smtClean="0">
              <a:solidFill>
                <a:schemeClr val="accent4">
                  <a:lumMod val="10000"/>
                </a:schemeClr>
              </a:solidFill>
              <a:latin typeface="Times New Roman" pitchFamily="18" charset="0"/>
              <a:cs typeface="Times New Roman" pitchFamily="18" charset="0"/>
            </a:endParaRPr>
          </a:p>
          <a:p>
            <a:pPr algn="ctr"/>
            <a:r>
              <a:rPr lang="fr-FR" dirty="0" smtClean="0"/>
              <a:t/>
            </a:r>
            <a:br>
              <a:rPr lang="fr-FR" dirty="0" smtClean="0"/>
            </a:br>
            <a:endParaRPr lang="fr-FR" dirty="0"/>
          </a:p>
        </p:txBody>
      </p:sp>
      <p:pic>
        <p:nvPicPr>
          <p:cNvPr id="1026" name="Picture 2" descr="C:\Documents and Settings\coca\Mes documents\Mes images\anearth.gif"/>
          <p:cNvPicPr>
            <a:picLocks noChangeAspect="1" noChangeArrowheads="1" noCrop="1"/>
          </p:cNvPicPr>
          <p:nvPr/>
        </p:nvPicPr>
        <p:blipFill>
          <a:blip r:embed="rId2" cstate="print"/>
          <a:srcRect/>
          <a:stretch>
            <a:fillRect/>
          </a:stretch>
        </p:blipFill>
        <p:spPr bwMode="auto">
          <a:xfrm>
            <a:off x="4000496" y="1357298"/>
            <a:ext cx="1076325" cy="1000125"/>
          </a:xfrm>
          <a:prstGeom prst="rect">
            <a:avLst/>
          </a:prstGeom>
          <a:noFill/>
        </p:spPr>
      </p:pic>
      <p:sp>
        <p:nvSpPr>
          <p:cNvPr id="7" name="Ellipse 6"/>
          <p:cNvSpPr/>
          <p:nvPr/>
        </p:nvSpPr>
        <p:spPr>
          <a:xfrm>
            <a:off x="8072462" y="285728"/>
            <a:ext cx="785818" cy="714380"/>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fr-FR" sz="4000" dirty="0" smtClean="0"/>
              <a:t>4</a:t>
            </a:r>
            <a:endParaRPr lang="ar-DZ" sz="4000" dirty="0"/>
          </a:p>
        </p:txBody>
      </p:sp>
      <p:sp>
        <p:nvSpPr>
          <p:cNvPr id="8" name="Oval 66"/>
          <p:cNvSpPr>
            <a:spLocks noChangeArrowheads="1"/>
          </p:cNvSpPr>
          <p:nvPr/>
        </p:nvSpPr>
        <p:spPr bwMode="auto">
          <a:xfrm>
            <a:off x="9445957" y="1801504"/>
            <a:ext cx="189362" cy="192396"/>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9" name="Oval 67"/>
          <p:cNvSpPr>
            <a:spLocks noChangeArrowheads="1"/>
          </p:cNvSpPr>
          <p:nvPr/>
        </p:nvSpPr>
        <p:spPr bwMode="auto">
          <a:xfrm>
            <a:off x="9847263" y="1489075"/>
            <a:ext cx="215900" cy="215900"/>
          </a:xfrm>
          <a:prstGeom prst="ellipse">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path path="circle">
              <a:fillToRect l="50000" t="50000" r="50000" b="50000"/>
            </a:path>
            <a:tileRect/>
          </a:gradFill>
          <a:ln w="9525">
            <a:noFill/>
            <a:round/>
            <a:headEnd/>
            <a:tailEnd/>
          </a:ln>
          <a:effectLst/>
        </p:spPr>
        <p:txBody>
          <a:bodyPr wrap="none" anchor="ctr"/>
          <a:lstStyle/>
          <a:p>
            <a:endParaRPr lang="ar-DZ"/>
          </a:p>
        </p:txBody>
      </p:sp>
      <p:sp>
        <p:nvSpPr>
          <p:cNvPr id="10" name="Oval 68"/>
          <p:cNvSpPr>
            <a:spLocks noChangeArrowheads="1"/>
          </p:cNvSpPr>
          <p:nvPr/>
        </p:nvSpPr>
        <p:spPr bwMode="auto">
          <a:xfrm>
            <a:off x="9828213" y="1916113"/>
            <a:ext cx="144462" cy="144462"/>
          </a:xfrm>
          <a:prstGeom prst="ellipse">
            <a:avLst/>
          </a:prstGeom>
          <a:gradFill flip="none" rotWithShape="1">
            <a:gsLst>
              <a:gs pos="0">
                <a:schemeClr val="bg2">
                  <a:lumMod val="20000"/>
                  <a:lumOff val="80000"/>
                  <a:shade val="30000"/>
                  <a:satMod val="115000"/>
                </a:schemeClr>
              </a:gs>
              <a:gs pos="50000">
                <a:schemeClr val="bg2">
                  <a:lumMod val="20000"/>
                  <a:lumOff val="80000"/>
                  <a:shade val="67500"/>
                  <a:satMod val="115000"/>
                </a:schemeClr>
              </a:gs>
              <a:gs pos="100000">
                <a:schemeClr val="bg2">
                  <a:lumMod val="20000"/>
                  <a:lumOff val="80000"/>
                  <a:shade val="100000"/>
                  <a:satMod val="115000"/>
                </a:schemeClr>
              </a:gs>
            </a:gsLst>
            <a:path path="circle">
              <a:fillToRect l="50000" t="50000" r="50000" b="50000"/>
            </a:path>
            <a:tileRect/>
          </a:gradFill>
          <a:ln w="9525">
            <a:noFill/>
            <a:round/>
            <a:headEnd/>
            <a:tailEnd/>
          </a:ln>
          <a:effectLst/>
        </p:spPr>
        <p:txBody>
          <a:bodyPr wrap="none" anchor="ctr"/>
          <a:lstStyle/>
          <a:p>
            <a:endParaRPr lang="ar-DZ"/>
          </a:p>
        </p:txBody>
      </p:sp>
      <p:pic>
        <p:nvPicPr>
          <p:cNvPr id="3074" name="Picture 2"/>
          <p:cNvPicPr>
            <a:picLocks noChangeAspect="1" noChangeArrowheads="1"/>
          </p:cNvPicPr>
          <p:nvPr/>
        </p:nvPicPr>
        <p:blipFill>
          <a:blip r:embed="rId3" cstate="print"/>
          <a:srcRect/>
          <a:stretch>
            <a:fillRect/>
          </a:stretch>
        </p:blipFill>
        <p:spPr bwMode="auto">
          <a:xfrm>
            <a:off x="857224" y="4429132"/>
            <a:ext cx="7376493" cy="1962109"/>
          </a:xfrm>
          <a:prstGeom prst="rect">
            <a:avLst/>
          </a:prstGeom>
          <a:noFill/>
          <a:ln w="9525">
            <a:noFill/>
            <a:miter lim="800000"/>
            <a:headEnd/>
            <a:tailEnd/>
          </a:ln>
          <a:effectLst/>
        </p:spPr>
      </p:pic>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accel="50000" decel="50000" fill="hold" grpId="0" nodeType="withEffect">
                                  <p:stCondLst>
                                    <p:cond delay="0"/>
                                  </p:stCondLst>
                                  <p:childTnLst>
                                    <p:animMotion origin="layout" path="M -0.13576 -0.19542 C -0.11857 -0.18039 -0.11198 -0.1524 -0.12153 -0.1309 C -0.13073 -0.11078 -0.15295 -0.10453 -0.17083 -0.11933 C -0.18784 -0.13344 -0.19392 -0.16142 -0.1842 -0.18224 C -0.17465 -0.20351 -0.15312 -0.20953 -0.13576 -0.19542 Z " pathEditMode="fixed" rAng="1878603" ptsTypes="fffff">
                                      <p:cBhvr>
                                        <p:cTn id="6" dur="1000" fill="hold"/>
                                        <p:tgtEl>
                                          <p:spTgt spid="9"/>
                                        </p:tgtEl>
                                        <p:attrNameLst>
                                          <p:attrName>ppt_x</p:attrName>
                                          <p:attrName>ppt_y</p:attrName>
                                        </p:attrNameLst>
                                      </p:cBhvr>
                                      <p:rCtr x="-1700" y="3800"/>
                                    </p:animMotion>
                                  </p:childTnLst>
                                </p:cTn>
                              </p:par>
                              <p:par>
                                <p:cTn id="7" presetID="1" presetClass="path" presetSubtype="0" repeatCount="indefinite" accel="50000" decel="50000" fill="hold" grpId="0" nodeType="withEffect">
                                  <p:stCondLst>
                                    <p:cond delay="0"/>
                                  </p:stCondLst>
                                  <p:childTnLst>
                                    <p:animMotion origin="layout" path="M -0.11424 -0.15148 C -0.13802 -0.1383 -0.16424 -0.14894 -0.17257 -0.176 C -0.1809 -0.20236 -0.16823 -0.23543 -0.14462 -0.24862 C -0.12083 -0.2618 -0.09462 -0.25023 -0.08646 -0.22364 C -0.07795 -0.19681 -0.09045 -0.16467 -0.11424 -0.15148 Z " pathEditMode="fixed" rAng="9449789" ptsTypes="fffff">
                                      <p:cBhvr>
                                        <p:cTn id="8" dur="1000" fill="hold"/>
                                        <p:tgtEl>
                                          <p:spTgt spid="10"/>
                                        </p:tgtEl>
                                        <p:attrNameLst>
                                          <p:attrName>ppt_x</p:attrName>
                                          <p:attrName>ppt_y</p:attrName>
                                        </p:attrNameLst>
                                      </p:cBhvr>
                                      <p:rCtr x="-1500" y="-4800"/>
                                    </p:animMotion>
                                  </p:childTnLst>
                                </p:cTn>
                              </p:par>
                              <p:par>
                                <p:cTn id="9" presetID="1" presetClass="path" presetSubtype="0" repeatCount="indefinite" accel="50000" decel="50000" fill="hold" grpId="0" nodeType="withEffect">
                                  <p:stCondLst>
                                    <p:cond delay="0"/>
                                  </p:stCondLst>
                                  <p:childTnLst>
                                    <p:animMotion origin="layout" path="M -0.14931 -0.16051 C -0.16268 -0.18109 -0.16077 -0.21023 -0.14671 -0.22595 C -0.13386 -0.2433 -0.11181 -0.23937 -0.09758 -0.21717 C -0.0849 -0.19751 -0.08594 -0.16906 -0.10018 -0.15264 C -0.11407 -0.13668 -0.1356 -0.13992 -0.14931 -0.16051 Z " pathEditMode="fixed" rAng="13759318" ptsTypes="fffff">
                                      <p:cBhvr>
                                        <p:cTn id="10" dur="1000" fill="hold"/>
                                        <p:tgtEl>
                                          <p:spTgt spid="8"/>
                                        </p:tgtEl>
                                        <p:attrNameLst>
                                          <p:attrName>ppt_x</p:attrName>
                                          <p:attrName>ppt_y</p:attrName>
                                        </p:attrNameLst>
                                      </p:cBhvr>
                                      <p:rCtr x="2500" y="-2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theme/theme1.xml><?xml version="1.0" encoding="utf-8"?>
<a:theme xmlns:a="http://schemas.openxmlformats.org/drawingml/2006/main" name="Thème1">
  <a:themeElements>
    <a:clrScheme name="Océ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Océa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cé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éan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éan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éan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éan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éan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éan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éan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4837</TotalTime>
  <Words>2680</Words>
  <Application>Microsoft Office PowerPoint</Application>
  <PresentationFormat>Affichage à l'écran (4:3)</PresentationFormat>
  <Paragraphs>259</Paragraphs>
  <Slides>22</Slides>
  <Notes>0</Notes>
  <HiddenSlides>0</HiddenSlides>
  <MMClips>0</MMClips>
  <ScaleCrop>false</ScaleCrop>
  <HeadingPairs>
    <vt:vector size="4" baseType="variant">
      <vt:variant>
        <vt:lpstr>Thème</vt:lpstr>
      </vt:variant>
      <vt:variant>
        <vt:i4>1</vt:i4>
      </vt:variant>
      <vt:variant>
        <vt:lpstr>Titres des diapositives</vt:lpstr>
      </vt:variant>
      <vt:variant>
        <vt:i4>22</vt:i4>
      </vt:variant>
    </vt:vector>
  </HeadingPairs>
  <TitlesOfParts>
    <vt:vector size="23" baseType="lpstr">
      <vt:lpstr>Thème1</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CENTRALITE ET NODALITE </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vector>
  </TitlesOfParts>
  <Company>sarl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Billal</dc:creator>
  <cp:lastModifiedBy>amel hope</cp:lastModifiedBy>
  <cp:revision>511</cp:revision>
  <dcterms:created xsi:type="dcterms:W3CDTF">2007-04-07T12:09:02Z</dcterms:created>
  <dcterms:modified xsi:type="dcterms:W3CDTF">2014-08-05T15:11:32Z</dcterms:modified>
</cp:coreProperties>
</file>